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70" r:id="rId3"/>
    <p:sldId id="257" r:id="rId4"/>
    <p:sldId id="258" r:id="rId5"/>
    <p:sldId id="262" r:id="rId6"/>
    <p:sldId id="261" r:id="rId7"/>
    <p:sldId id="263" r:id="rId8"/>
    <p:sldId id="266" r:id="rId9"/>
    <p:sldId id="264" r:id="rId10"/>
    <p:sldId id="267" r:id="rId11"/>
    <p:sldId id="269" r:id="rId12"/>
    <p:sldId id="271" r:id="rId13"/>
    <p:sldId id="274" r:id="rId14"/>
    <p:sldId id="272" r:id="rId15"/>
    <p:sldId id="268" r:id="rId16"/>
    <p:sldId id="273" r:id="rId17"/>
    <p:sldId id="260" r:id="rId18"/>
    <p:sldId id="265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40"/>
    <p:restoredTop sz="94679"/>
  </p:normalViewPr>
  <p:slideViewPr>
    <p:cSldViewPr snapToGrid="0" snapToObjects="1">
      <p:cViewPr varScale="1">
        <p:scale>
          <a:sx n="77" d="100"/>
          <a:sy n="77" d="100"/>
        </p:scale>
        <p:origin x="192" y="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211FC-B2B4-9C46-915C-78170E6CDA0D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DEC26-A581-7A44-BD2C-000B81680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0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fordbibliographies.com/view/document/obo-9780195396577/obo-9780195396577-0274.x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4EF9F-70EE-FF43-9B46-0C5523A6A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4" y="977030"/>
            <a:ext cx="8721790" cy="2455103"/>
          </a:xfrm>
        </p:spPr>
        <p:txBody>
          <a:bodyPr>
            <a:normAutofit fontScale="90000"/>
          </a:bodyPr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مسأله‌ی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br>
              <a:rPr lang="en-US" dirty="0">
                <a:latin typeface="XB Zar" panose="02000506090000020003" pitchFamily="2" charset="-78"/>
                <a:cs typeface="Al Bayan Plain" pitchFamily="2" charset="-78"/>
              </a:rPr>
            </a:b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«بی‌ عدالتی معرفتی»</a:t>
            </a:r>
            <a:br>
              <a:rPr lang="en-US" dirty="0">
                <a:latin typeface="XB Zar" panose="02000506090000020003" pitchFamily="2" charset="-78"/>
                <a:cs typeface="Al Bayan Plain" pitchFamily="2" charset="-78"/>
              </a:rPr>
            </a:br>
            <a:br>
              <a:rPr lang="en-US" dirty="0">
                <a:latin typeface="XB Zar" panose="02000506090000020003" pitchFamily="2" charset="-78"/>
                <a:cs typeface="Al Bayan Plain" pitchFamily="2" charset="-78"/>
              </a:rPr>
            </a:b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(</a:t>
            </a:r>
            <a:r>
              <a:rPr lang="en-US" dirty="0">
                <a:latin typeface="XB Zar" panose="02000506090000020003" pitchFamily="2" charset="-78"/>
                <a:cs typeface="Al Bayan Plain" pitchFamily="2" charset="-78"/>
              </a:rPr>
              <a:t>epistemic injustice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)</a:t>
            </a:r>
            <a:endParaRPr lang="en-US" dirty="0">
              <a:latin typeface="XB Zar" panose="02000506090000020003" pitchFamily="2" charset="-78"/>
              <a:cs typeface="Al Bayan Plain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BF1CD6-F9CA-6549-AA1B-0ED64A101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208745"/>
            <a:ext cx="8915399" cy="1694917"/>
          </a:xfrm>
        </p:spPr>
        <p:txBody>
          <a:bodyPr>
            <a:noAutofit/>
          </a:bodyPr>
          <a:lstStyle/>
          <a:p>
            <a: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</a:pPr>
            <a:r>
              <a:rPr lang="fa-IR" sz="2800" dirty="0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یاسر </a:t>
            </a:r>
            <a:r>
              <a:rPr lang="fa-IR" sz="2800" dirty="0" err="1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میردامادی</a:t>
            </a:r>
            <a:r>
              <a:rPr lang="fa-IR" sz="2800" dirty="0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 </a:t>
            </a:r>
          </a:p>
          <a:p>
            <a: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</a:pPr>
            <a:r>
              <a:rPr lang="fa-IR" sz="2800" dirty="0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(</a:t>
            </a:r>
            <a:r>
              <a:rPr lang="fa-IR" sz="2800" dirty="0" err="1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پژوهش‌گر</a:t>
            </a:r>
            <a:r>
              <a:rPr lang="fa-IR" sz="2800" dirty="0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 اخلاق زیستی-پزشکی در </a:t>
            </a:r>
            <a:r>
              <a:rPr lang="fa-IR" sz="2800" dirty="0" err="1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مؤسسه‌ی</a:t>
            </a:r>
            <a:r>
              <a:rPr lang="fa-IR" sz="2800" dirty="0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 مطالعات اسماعیلی، لندن)</a:t>
            </a:r>
          </a:p>
          <a:p>
            <a: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</a:pPr>
            <a:r>
              <a:rPr lang="fa-IR" sz="2800" dirty="0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ارائه شده در کارگاه دو </a:t>
            </a:r>
            <a:r>
              <a:rPr lang="fa-IR" sz="2800" dirty="0" err="1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روزه‌ی</a:t>
            </a:r>
            <a:r>
              <a:rPr lang="fa-IR" sz="2800" dirty="0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 «</a:t>
            </a:r>
            <a:r>
              <a:rPr lang="fa-IR" sz="2800" dirty="0" err="1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خانه‌ی</a:t>
            </a:r>
            <a:r>
              <a:rPr lang="fa-IR" sz="2800" dirty="0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 آشنا» (به میزبانی امید کشمیری)</a:t>
            </a:r>
          </a:p>
          <a:p>
            <a: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</a:pPr>
            <a:r>
              <a:rPr lang="fa-IR" sz="2800" dirty="0" err="1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پنج‌شنبه</a:t>
            </a:r>
            <a:r>
              <a:rPr lang="fa-IR" sz="2800" dirty="0">
                <a:solidFill>
                  <a:schemeClr val="tx1"/>
                </a:solidFill>
                <a:latin typeface="XB Zar" panose="02000506090000020003" pitchFamily="2" charset="-78"/>
                <a:cs typeface="Al Bayan Plain" pitchFamily="2" charset="-78"/>
              </a:rPr>
              <a:t> و جمعه، ۱۳ و ۱۴ می ۲۰۲۱</a:t>
            </a:r>
          </a:p>
        </p:txBody>
      </p:sp>
    </p:spTree>
    <p:extLst>
      <p:ext uri="{BB962C8B-B14F-4D97-AF65-F5344CB8AC3E}">
        <p14:creationId xmlns:p14="http://schemas.microsoft.com/office/powerpoint/2010/main" val="1753423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115A3-5241-EC41-BC23-89C5FD51F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Al Bayan Plain" pitchFamily="2" charset="-78"/>
              </a:rPr>
              <a:t>بی عدالتی معرفتی: یک نمونه</a:t>
            </a:r>
            <a:endParaRPr lang="en-US" dirty="0"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F6596-C0D3-8048-B67C-0667CF2A3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الف، </a:t>
            </a:r>
            <a:r>
              <a:rPr lang="fa-IR" sz="2000" dirty="0" err="1">
                <a:cs typeface="Al Bayan Plain" pitchFamily="2" charset="-78"/>
              </a:rPr>
              <a:t>ب</a:t>
            </a:r>
            <a:r>
              <a:rPr lang="fa-IR" sz="2000" dirty="0">
                <a:cs typeface="Al Bayan Plain" pitchFamily="2" charset="-78"/>
              </a:rPr>
              <a:t> را </a:t>
            </a:r>
            <a:r>
              <a:rPr lang="fa-IR" sz="2000" dirty="0" err="1">
                <a:cs typeface="Al Bayan Plain" pitchFamily="2" charset="-78"/>
              </a:rPr>
              <a:t>می‌کشد</a:t>
            </a:r>
            <a:r>
              <a:rPr lang="fa-IR" sz="2000" dirty="0">
                <a:cs typeface="Al Bayan Plain" pitchFamily="2" charset="-78"/>
              </a:rPr>
              <a:t> و طوری </a:t>
            </a:r>
            <a:r>
              <a:rPr lang="fa-IR" sz="2000" dirty="0" err="1">
                <a:cs typeface="Al Bayan Plain" pitchFamily="2" charset="-78"/>
              </a:rPr>
              <a:t>صحنه‌سازی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می‌کند</a:t>
            </a:r>
            <a:r>
              <a:rPr lang="fa-IR" sz="2000" dirty="0">
                <a:cs typeface="Al Bayan Plain" pitchFamily="2" charset="-78"/>
              </a:rPr>
              <a:t> که مرگ </a:t>
            </a:r>
            <a:r>
              <a:rPr lang="fa-IR" sz="2000" dirty="0" err="1">
                <a:cs typeface="Al Bayan Plain" pitchFamily="2" charset="-78"/>
              </a:rPr>
              <a:t>ب</a:t>
            </a:r>
            <a:r>
              <a:rPr lang="fa-IR" sz="2000" dirty="0">
                <a:cs typeface="Al Bayan Plain" pitchFamily="2" charset="-78"/>
              </a:rPr>
              <a:t> شبیه خودکشی به نظر </a:t>
            </a:r>
            <a:r>
              <a:rPr lang="fa-IR" sz="2000" dirty="0" err="1">
                <a:cs typeface="Al Bayan Plain" pitchFamily="2" charset="-78"/>
              </a:rPr>
              <a:t>می‌رسد</a:t>
            </a:r>
            <a:r>
              <a:rPr lang="fa-IR" sz="2000" dirty="0">
                <a:cs typeface="Al Bayan Plain" pitchFamily="2" charset="-78"/>
              </a:rPr>
              <a:t> و تقریبا همه قانع </a:t>
            </a:r>
            <a:r>
              <a:rPr lang="fa-IR" sz="2000" dirty="0" err="1">
                <a:cs typeface="Al Bayan Plain" pitchFamily="2" charset="-78"/>
              </a:rPr>
              <a:t>می‌شوند</a:t>
            </a:r>
            <a:r>
              <a:rPr lang="fa-IR" sz="2000" dirty="0">
                <a:cs typeface="Al Bayan Plain" pitchFamily="2" charset="-78"/>
              </a:rPr>
              <a:t>. اما جیم، که نامزد سابق الف بوده قانع </a:t>
            </a:r>
            <a:r>
              <a:rPr lang="fa-IR" sz="2000" dirty="0" err="1">
                <a:cs typeface="Al Bayan Plain" pitchFamily="2" charset="-78"/>
              </a:rPr>
              <a:t>نمی‌شود</a:t>
            </a:r>
            <a:r>
              <a:rPr lang="fa-IR" sz="2000" dirty="0">
                <a:cs typeface="Al Bayan Plain" pitchFamily="2" charset="-78"/>
              </a:rPr>
              <a:t> و بیشتر </a:t>
            </a:r>
            <a:r>
              <a:rPr lang="fa-IR" sz="2000" dirty="0" err="1">
                <a:cs typeface="Al Bayan Plain" pitchFamily="2" charset="-78"/>
              </a:rPr>
              <a:t>می‌کاود</a:t>
            </a:r>
            <a:r>
              <a:rPr lang="fa-IR" sz="2000" dirty="0">
                <a:cs typeface="Al Bayan Plain" pitchFamily="2" charset="-78"/>
              </a:rPr>
              <a:t> و شواهدی به سود خودکشی نبودن مرگ </a:t>
            </a:r>
            <a:r>
              <a:rPr lang="fa-IR" sz="2000" dirty="0" err="1">
                <a:cs typeface="Al Bayan Plain" pitchFamily="2" charset="-78"/>
              </a:rPr>
              <a:t>ب</a:t>
            </a:r>
            <a:r>
              <a:rPr lang="fa-IR" sz="2000" dirty="0">
                <a:cs typeface="Al Bayan Plain" pitchFamily="2" charset="-78"/>
              </a:rPr>
              <a:t> و احتمال دست داشتن الف در قتل </a:t>
            </a:r>
            <a:r>
              <a:rPr lang="fa-IR" sz="2000" dirty="0" err="1">
                <a:cs typeface="Al Bayan Plain" pitchFamily="2" charset="-78"/>
              </a:rPr>
              <a:t>ب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می‌یابد</a:t>
            </a:r>
            <a:r>
              <a:rPr lang="fa-IR" sz="2000" dirty="0">
                <a:cs typeface="Al Bayan Plain" pitchFamily="2" charset="-78"/>
              </a:rPr>
              <a:t>. اما پلیس شواهد جیم را </a:t>
            </a:r>
            <a:r>
              <a:rPr lang="fa-IR" sz="2000" dirty="0" err="1">
                <a:cs typeface="Al Bayan Plain" pitchFamily="2" charset="-78"/>
              </a:rPr>
              <a:t>نمی‌پذیرد</a:t>
            </a:r>
            <a:r>
              <a:rPr lang="fa-IR" sz="2000" dirty="0">
                <a:cs typeface="Al Bayan Plain" pitchFamily="2" charset="-78"/>
              </a:rPr>
              <a:t> زیرا به </a:t>
            </a:r>
            <a:r>
              <a:rPr lang="fa-IR" sz="2000" dirty="0" err="1">
                <a:cs typeface="Al Bayan Plain" pitchFamily="2" charset="-78"/>
              </a:rPr>
              <a:t>گفته‌ی</a:t>
            </a:r>
            <a:r>
              <a:rPr lang="fa-IR" sz="2000" dirty="0">
                <a:cs typeface="Al Bayan Plain" pitchFamily="2" charset="-78"/>
              </a:rPr>
              <a:t> پلیس «احساسات زنانه یک چیز است اما </a:t>
            </a:r>
            <a:r>
              <a:rPr lang="fa-IR" sz="2000" dirty="0" err="1">
                <a:cs typeface="Al Bayan Plain" pitchFamily="2" charset="-78"/>
              </a:rPr>
              <a:t>واقعیات</a:t>
            </a:r>
            <a:r>
              <a:rPr lang="fa-IR" sz="2000" dirty="0">
                <a:cs typeface="Al Bayan Plain" pitchFamily="2" charset="-78"/>
              </a:rPr>
              <a:t> چیز دیگری است.»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در </a:t>
            </a:r>
            <a:r>
              <a:rPr lang="fa-IR" sz="2000" dirty="0" err="1">
                <a:cs typeface="Al Bayan Plain" pitchFamily="2" charset="-78"/>
              </a:rPr>
              <a:t>این‌جا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مصداقی</a:t>
            </a:r>
            <a:r>
              <a:rPr lang="fa-IR" sz="2000" dirty="0">
                <a:cs typeface="Al Bayan Plain" pitchFamily="2" charset="-78"/>
              </a:rPr>
              <a:t> از بی عدالتی معرفتی (بی عدالتی گواهی) رخ داده که از </a:t>
            </a:r>
            <a:r>
              <a:rPr lang="fa-IR" sz="2000" dirty="0" err="1">
                <a:cs typeface="Al Bayan Plain" pitchFamily="2" charset="-78"/>
              </a:rPr>
              <a:t>سوگیری</a:t>
            </a:r>
            <a:r>
              <a:rPr lang="fa-IR" sz="2000" dirty="0">
                <a:cs typeface="Al Bayan Plain" pitchFamily="2" charset="-78"/>
              </a:rPr>
              <a:t>/تعصب هویتی </a:t>
            </a:r>
            <a:r>
              <a:rPr lang="fa-IR" sz="2000" dirty="0" err="1">
                <a:cs typeface="Al Bayan Plain" pitchFamily="2" charset="-78"/>
              </a:rPr>
              <a:t>برمی‌خیزد</a:t>
            </a:r>
            <a:r>
              <a:rPr lang="fa-IR" sz="2000" dirty="0">
                <a:cs typeface="Al Bayan Plain" pitchFamily="2" charset="-78"/>
              </a:rPr>
              <a:t> به این صورت: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جیم زن است، </a:t>
            </a:r>
            <a:r>
              <a:rPr lang="fa-IR" sz="2000" dirty="0" err="1">
                <a:cs typeface="Al Bayan Plain" pitchFamily="2" charset="-78"/>
              </a:rPr>
              <a:t>زن‌ها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احساساتی‌اند</a:t>
            </a:r>
            <a:r>
              <a:rPr lang="fa-IR" sz="2000" dirty="0">
                <a:cs typeface="Al Bayan Plain" pitchFamily="2" charset="-78"/>
              </a:rPr>
              <a:t>، احساسات با عقلانیت در تضاد است. پس گواهی جیم معتبر نیست.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 err="1">
                <a:cs typeface="Al Bayan Plain" pitchFamily="2" charset="-78"/>
              </a:rPr>
              <a:t>چرخه‌ی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باطلی</a:t>
            </a:r>
            <a:r>
              <a:rPr lang="fa-IR" sz="2000" dirty="0">
                <a:cs typeface="Al Bayan Plain" pitchFamily="2" charset="-78"/>
              </a:rPr>
              <a:t> که بی عدالتی معرفتی ایجاد </a:t>
            </a:r>
            <a:r>
              <a:rPr lang="fa-IR" sz="2000" dirty="0" err="1">
                <a:cs typeface="Al Bayan Plain" pitchFamily="2" charset="-78"/>
              </a:rPr>
              <a:t>می‌کند</a:t>
            </a:r>
            <a:r>
              <a:rPr lang="fa-IR" sz="2000" dirty="0">
                <a:cs typeface="Al Bayan Plain" pitchFamily="2" charset="-78"/>
              </a:rPr>
              <a:t>: جیم از </a:t>
            </a:r>
            <a:r>
              <a:rPr lang="fa-IR" sz="2000" dirty="0" err="1">
                <a:cs typeface="Al Bayan Plain" pitchFamily="2" charset="-78"/>
              </a:rPr>
              <a:t>این‌که</a:t>
            </a:r>
            <a:r>
              <a:rPr lang="fa-IR" sz="2000" dirty="0">
                <a:cs typeface="Al Bayan Plain" pitchFamily="2" charset="-78"/>
              </a:rPr>
              <a:t> گواهی او پذیرفته نشده عصبانی </a:t>
            </a:r>
            <a:r>
              <a:rPr lang="fa-IR" sz="2000" dirty="0" err="1">
                <a:cs typeface="Al Bayan Plain" pitchFamily="2" charset="-78"/>
              </a:rPr>
              <a:t>می‌شود</a:t>
            </a:r>
            <a:r>
              <a:rPr lang="fa-IR" sz="2000" dirty="0">
                <a:cs typeface="Al Bayan Plain" pitchFamily="2" charset="-78"/>
              </a:rPr>
              <a:t> و همین </a:t>
            </a:r>
            <a:r>
              <a:rPr lang="fa-IR" sz="2000" dirty="0" err="1">
                <a:cs typeface="Al Bayan Plain" pitchFamily="2" charset="-78"/>
              </a:rPr>
              <a:t>بی‌عدالت‌گزاران</a:t>
            </a:r>
            <a:r>
              <a:rPr lang="fa-IR" sz="2000" dirty="0">
                <a:cs typeface="Al Bayan Plain" pitchFamily="2" charset="-78"/>
              </a:rPr>
              <a:t> را در </a:t>
            </a:r>
            <a:r>
              <a:rPr lang="fa-IR" sz="2000" dirty="0" err="1">
                <a:cs typeface="Al Bayan Plain" pitchFamily="2" charset="-78"/>
              </a:rPr>
              <a:t>این‌که</a:t>
            </a:r>
            <a:r>
              <a:rPr lang="fa-IR" sz="2000" dirty="0">
                <a:cs typeface="Al Bayan Plain" pitchFamily="2" charset="-78"/>
              </a:rPr>
              <a:t> جیم فردی احساساتی است و نه عقلانی </a:t>
            </a:r>
            <a:r>
              <a:rPr lang="fa-IR" sz="2000" dirty="0" err="1">
                <a:cs typeface="Al Bayan Plain" pitchFamily="2" charset="-78"/>
              </a:rPr>
              <a:t>راسخ‌تر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می‌کند</a:t>
            </a:r>
            <a:r>
              <a:rPr lang="fa-IR" sz="2000" dirty="0">
                <a:cs typeface="Al Bayan Plain" pitchFamily="2" charset="-78"/>
              </a:rPr>
              <a:t> و </a:t>
            </a:r>
            <a:r>
              <a:rPr lang="fa-IR" sz="2000" dirty="0" err="1">
                <a:cs typeface="Al Bayan Plain" pitchFamily="2" charset="-78"/>
              </a:rPr>
              <a:t>آن‌گاه</a:t>
            </a:r>
            <a:r>
              <a:rPr lang="fa-IR" sz="2000" dirty="0">
                <a:cs typeface="Al Bayan Plain" pitchFamily="2" charset="-78"/>
              </a:rPr>
              <a:t> باز این واکنش، جیم را </a:t>
            </a:r>
            <a:r>
              <a:rPr lang="fa-IR" sz="2000" dirty="0" err="1">
                <a:cs typeface="Al Bayan Plain" pitchFamily="2" charset="-78"/>
              </a:rPr>
              <a:t>عصبانی‌تر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می‌کند</a:t>
            </a:r>
            <a:r>
              <a:rPr lang="fa-IR" sz="2000" dirty="0">
                <a:cs typeface="Al Bayan Plain" pitchFamily="2" charset="-78"/>
              </a:rPr>
              <a:t> و این </a:t>
            </a:r>
            <a:r>
              <a:rPr lang="fa-IR" sz="2000" dirty="0" err="1">
                <a:cs typeface="Al Bayan Plain" pitchFamily="2" charset="-78"/>
              </a:rPr>
              <a:t>چرخه‌ی</a:t>
            </a:r>
            <a:r>
              <a:rPr lang="fa-IR" sz="2000" dirty="0">
                <a:cs typeface="Al Bayan Plain" pitchFamily="2" charset="-78"/>
              </a:rPr>
              <a:t> باطل ادامه </a:t>
            </a:r>
            <a:r>
              <a:rPr lang="fa-IR" sz="2000" dirty="0" err="1">
                <a:cs typeface="Al Bayan Plain" pitchFamily="2" charset="-78"/>
              </a:rPr>
              <a:t>می‌یابد</a:t>
            </a:r>
            <a:r>
              <a:rPr lang="fa-IR" sz="2000" dirty="0">
                <a:cs typeface="Al Bayan Plain" pitchFamily="2" charset="-78"/>
              </a:rPr>
              <a:t>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تمرکز بحث </a:t>
            </a:r>
            <a:r>
              <a:rPr lang="fa-IR" sz="2000" dirty="0" err="1">
                <a:cs typeface="Al Bayan Plain" pitchFamily="2" charset="-78"/>
              </a:rPr>
              <a:t>فریکر</a:t>
            </a:r>
            <a:r>
              <a:rPr lang="fa-IR" sz="2000" dirty="0">
                <a:cs typeface="Al Bayan Plain" pitchFamily="2" charset="-78"/>
              </a:rPr>
              <a:t> بر </a:t>
            </a:r>
            <a:r>
              <a:rPr lang="fa-IR" sz="2000" dirty="0" err="1">
                <a:cs typeface="Al Bayan Plain" pitchFamily="2" charset="-78"/>
              </a:rPr>
              <a:t>کم‌بخشی</a:t>
            </a:r>
            <a:r>
              <a:rPr lang="fa-IR" sz="2000" dirty="0">
                <a:cs typeface="Al Bayan Plain" pitchFamily="2" charset="-78"/>
              </a:rPr>
              <a:t> معرفتی است نه </a:t>
            </a:r>
            <a:r>
              <a:rPr lang="fa-IR" sz="2000" dirty="0" err="1">
                <a:cs typeface="Al Bayan Plain" pitchFamily="2" charset="-78"/>
              </a:rPr>
              <a:t>زیاده‌بخشی</a:t>
            </a:r>
            <a:r>
              <a:rPr lang="fa-IR" sz="2000" dirty="0">
                <a:cs typeface="Al Bayan Plain" pitchFamily="2" charset="-78"/>
              </a:rPr>
              <a:t> معرفتی. منتقدان نشان </a:t>
            </a:r>
            <a:r>
              <a:rPr lang="fa-IR" sz="2000" dirty="0" err="1">
                <a:cs typeface="Al Bayan Plain" pitchFamily="2" charset="-78"/>
              </a:rPr>
              <a:t>داده‌اند</a:t>
            </a:r>
            <a:r>
              <a:rPr lang="fa-IR" sz="2000" dirty="0">
                <a:cs typeface="Al Bayan Plain" pitchFamily="2" charset="-78"/>
              </a:rPr>
              <a:t> که </a:t>
            </a:r>
            <a:r>
              <a:rPr lang="fa-IR" sz="2000" dirty="0" err="1">
                <a:cs typeface="Al Bayan Plain" pitchFamily="2" charset="-78"/>
              </a:rPr>
              <a:t>کم‌بخشی</a:t>
            </a:r>
            <a:r>
              <a:rPr lang="fa-IR" sz="2000" dirty="0">
                <a:cs typeface="Al Bayan Plain" pitchFamily="2" charset="-78"/>
              </a:rPr>
              <a:t> معرفتی عموما نشانی از </a:t>
            </a:r>
            <a:r>
              <a:rPr lang="fa-IR" sz="2000" dirty="0" err="1">
                <a:cs typeface="Al Bayan Plain" pitchFamily="2" charset="-78"/>
              </a:rPr>
              <a:t>زیاده‌بخشی</a:t>
            </a:r>
            <a:r>
              <a:rPr lang="fa-IR" sz="2000" dirty="0">
                <a:cs typeface="Al Bayan Plain" pitchFamily="2" charset="-78"/>
              </a:rPr>
              <a:t> معرفتی در جایی دیگر است. از این رو این دو را باید در پیوند با هم مطرح کرد.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endParaRPr lang="en-US" sz="2000" dirty="0"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568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0C989-25A6-094B-91AE-7CF61E180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cs typeface="Al Bayan Plain" pitchFamily="2" charset="-78"/>
              </a:rPr>
              <a:t>برخی </a:t>
            </a:r>
            <a:r>
              <a:rPr lang="fa-IR" dirty="0" err="1">
                <a:cs typeface="Al Bayan Plain" pitchFamily="2" charset="-78"/>
              </a:rPr>
              <a:t>نمونه‌های</a:t>
            </a:r>
            <a:r>
              <a:rPr lang="fa-IR" dirty="0">
                <a:cs typeface="Al Bayan Plain" pitchFamily="2" charset="-78"/>
              </a:rPr>
              <a:t> دیگر بی عدالتی معرفتی (گواهی)</a:t>
            </a:r>
            <a:endParaRPr lang="en-US" dirty="0"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20A0-0E2C-AE4B-A2B1-2837270E4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محرومیت بهائیان از تحصیلات دانشگاهی در ایران (بی عدالتی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خوانش‌شناختی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)</a:t>
            </a:r>
          </a:p>
          <a:p>
            <a:pPr algn="r" rtl="1"/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گزینش اعتقادی برای استخدام در ادارات و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دانشگاه‌ها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(بی عدالتی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خوانش‌شناختی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)</a:t>
            </a:r>
          </a:p>
          <a:p>
            <a:pPr algn="r" rtl="1"/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نپذیرفتن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شهود شاهد از سوی قاضی به این بهانه که شاهد «ریش خود را ترشیده است» (بی عدالتی گواهی </a:t>
            </a:r>
            <a:r>
              <a:rPr lang="en-US" dirty="0">
                <a:latin typeface="XB Zar" panose="02000506090000020003" pitchFamily="2" charset="-78"/>
                <a:cs typeface="Al Bayan Plain" pitchFamily="2" charset="-78"/>
              </a:rPr>
              <a:t>(</a:t>
            </a:r>
            <a:endParaRPr lang="fa-IR" dirty="0">
              <a:latin typeface="XB Zar" panose="02000506090000020003" pitchFamily="2" charset="-78"/>
              <a:cs typeface="Al Bayan Plain" pitchFamily="2" charset="-78"/>
            </a:endParaRPr>
          </a:p>
          <a:p>
            <a:pPr algn="r" rtl="1"/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نصف بودن یا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ناپذیرفته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بودن گواهی زنان در محاکم شرعی (بی عدالتی گواهی)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22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3553-0274-3D4F-8702-4D73C218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264C-8092-E747-B27E-5B28CAC04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6000" dirty="0">
              <a:cs typeface="Al Bayan Plain" pitchFamily="2" charset="-78"/>
            </a:endParaRPr>
          </a:p>
          <a:p>
            <a:pPr marL="0" indent="0" algn="ctr" rtl="1">
              <a:buNone/>
            </a:pPr>
            <a:r>
              <a:rPr lang="fa-IR" sz="6000" dirty="0" err="1">
                <a:cs typeface="Al Bayan Plain" pitchFamily="2" charset="-78"/>
              </a:rPr>
              <a:t>جلسه‌ی</a:t>
            </a:r>
            <a:r>
              <a:rPr lang="fa-IR" sz="6000" dirty="0">
                <a:cs typeface="Al Bayan Plain" pitchFamily="2" charset="-78"/>
              </a:rPr>
              <a:t> دوم (پایانی) جمعه ۱۴ می ۲۰۲۱</a:t>
            </a:r>
            <a:endParaRPr lang="en-US" sz="6000" dirty="0"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2661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EC42-FF87-D04F-8998-FAD00D721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err="1"/>
              <a:t>دورنمای</a:t>
            </a:r>
            <a:r>
              <a:rPr lang="fa-IR" dirty="0"/>
              <a:t> بحث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8A68-D582-EB40-947F-F22963BBD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 err="1">
                <a:cs typeface="Al Bayan Plain" pitchFamily="2" charset="-78"/>
              </a:rPr>
              <a:t>خلاصه‌ی</a:t>
            </a:r>
            <a:r>
              <a:rPr lang="fa-IR" sz="2400" dirty="0">
                <a:cs typeface="Al Bayan Plain" pitchFamily="2" charset="-78"/>
              </a:rPr>
              <a:t> بحث دیروز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cs typeface="Al Bayan Plain" pitchFamily="2" charset="-78"/>
              </a:rPr>
              <a:t>به نسبت میان </a:t>
            </a:r>
            <a:r>
              <a:rPr lang="fa-IR" sz="2400" dirty="0" err="1">
                <a:cs typeface="Al Bayan Plain" pitchFamily="2" charset="-78"/>
              </a:rPr>
              <a:t>معرفت‌شناسی</a:t>
            </a:r>
            <a:r>
              <a:rPr lang="fa-IR" sz="2400" dirty="0">
                <a:cs typeface="Al Bayan Plain" pitchFamily="2" charset="-78"/>
              </a:rPr>
              <a:t> جهل و بی عدالتی معرفتی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 err="1">
                <a:cs typeface="Al Bayan Plain" pitchFamily="2" charset="-78"/>
              </a:rPr>
              <a:t>معرفت‌شناسی</a:t>
            </a:r>
            <a:r>
              <a:rPr lang="fa-IR" sz="2400" dirty="0">
                <a:cs typeface="Al Bayan Plain" pitchFamily="2" charset="-78"/>
              </a:rPr>
              <a:t> پزشکی و نسبت آن با بی عدالتی معرفتی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 err="1">
                <a:cs typeface="Al Bayan Plain" pitchFamily="2" charset="-78"/>
              </a:rPr>
              <a:t>راه‌های</a:t>
            </a:r>
            <a:r>
              <a:rPr lang="fa-IR" sz="2400" dirty="0">
                <a:cs typeface="Al Bayan Plain" pitchFamily="2" charset="-78"/>
              </a:rPr>
              <a:t> مقابله با بی عدالتی معرفتی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cs typeface="Al Bayan Plain" pitchFamily="2" charset="-78"/>
              </a:rPr>
              <a:t>چند منبع در باب بی عدالتی معرفتی</a:t>
            </a:r>
            <a:endParaRPr lang="en-US" sz="2400" dirty="0"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2940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087ED-251C-704E-AC4F-CD16F80C1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err="1">
                <a:cs typeface="Al Bayan Plain" pitchFamily="2" charset="-78"/>
              </a:rPr>
              <a:t>خلاصه‌ی</a:t>
            </a:r>
            <a:r>
              <a:rPr lang="fa-IR" dirty="0">
                <a:cs typeface="Al Bayan Plain" pitchFamily="2" charset="-78"/>
              </a:rPr>
              <a:t> بحث </a:t>
            </a:r>
            <a:r>
              <a:rPr lang="fa-IR" dirty="0" err="1">
                <a:cs typeface="Al Bayan Plain" pitchFamily="2" charset="-78"/>
              </a:rPr>
              <a:t>جلسه‌ی</a:t>
            </a:r>
            <a:r>
              <a:rPr lang="fa-IR" dirty="0">
                <a:cs typeface="Al Bayan Plain" pitchFamily="2" charset="-78"/>
              </a:rPr>
              <a:t> پیش</a:t>
            </a:r>
            <a:endParaRPr lang="en-US" dirty="0"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B73E-1980-BC4D-B48B-67776B006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بی عدالتی معرفتی یعنی اخراج از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جامعه‌ی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معرفتی یا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ویژه‌خواری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در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جامعه‌ی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معرفتی. </a:t>
            </a:r>
            <a:endParaRPr lang="en-US" sz="2400" dirty="0">
              <a:latin typeface="Garamond" panose="02020404030301010803" pitchFamily="18" charset="0"/>
              <a:cs typeface="Al Bayan Plain" pitchFamily="2" charset="-78"/>
            </a:endParaRP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توزیع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ناعادلانه‌ی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خیرات معرفتی (</a:t>
            </a:r>
            <a:r>
              <a:rPr lang="en-US" sz="2400" dirty="0">
                <a:latin typeface="Garamond" panose="02020404030301010803" pitchFamily="18" charset="0"/>
                <a:cs typeface="Al Bayan Plain" pitchFamily="2" charset="-78"/>
              </a:rPr>
              <a:t>epistemic goods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) مثل اطلاعات و آموزش.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بی عدالتی معرفتی شامل: ساکت کردن و خفه کردن از طریق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انسانیت‌زدایی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و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دیونمونی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و اطلاعات غلط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عامدانه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(</a:t>
            </a:r>
            <a:r>
              <a:rPr lang="en-US" sz="2400" dirty="0">
                <a:latin typeface="Garamond" panose="02020404030301010803" pitchFamily="18" charset="0"/>
                <a:cs typeface="Al Bayan Plain" pitchFamily="2" charset="-78"/>
              </a:rPr>
              <a:t>disinformation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)، تحریف نهادینه و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تاریخ‌سازی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یا حذف تاریخ.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بی عدالتی تنها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مصداق‌های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سیاسی، اجتماعی، اقتصادی، و بین‌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المللی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ندارد بلکه مصداق معرفتی هم دارد.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بی عدالتی معرفتی معمولا از بی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عدالتی‌های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دیگر ناشی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می‌شود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یا به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آن‌ها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می‌انجامد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اما اگر فرضاً این طور هم نباشد باز هم بی عدالتی است.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بی عدالتی معرفتی هم یک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رذیلت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اخلاقی است هم یک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رذیلت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عقلانی است و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عدالت‌ورزی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معرفتی هم یک فضیلت اخلاقی است و هم یک فضیلت عقلانی.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معنای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سردستی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عدالت «وضع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الشیء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فی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موضعه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» است بی عدالتی معرفتی نشان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می‌دهد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که امور از نظر معرفتی بی ربطی در کار معرفتی خلل ایجاد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می‌کنند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و همین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می‌شود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بی عدالتی معرفتی.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برای کسب و توزیع معرفت هم به عدالت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نیازمندیم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بی‌عدالتی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معرفتی: ۱. بی عدالتی گواهی، ۲. بی عدالتی 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هرمنوتیکی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 (</a:t>
            </a:r>
            <a:r>
              <a:rPr lang="fa-IR" sz="2400" dirty="0" err="1">
                <a:latin typeface="Garamond" panose="02020404030301010803" pitchFamily="18" charset="0"/>
                <a:cs typeface="Al Bayan Plain" pitchFamily="2" charset="-78"/>
              </a:rPr>
              <a:t>خوانش‌شناختی-فهم‌آگاهانه</a:t>
            </a:r>
            <a:r>
              <a:rPr lang="fa-IR" sz="2400" dirty="0">
                <a:latin typeface="Garamond" panose="02020404030301010803" pitchFamily="18" charset="0"/>
                <a:cs typeface="Al Bayan Plain" pitchFamily="2" charset="-78"/>
              </a:rPr>
              <a:t>). </a:t>
            </a:r>
            <a:endParaRPr lang="en-US" sz="2400" dirty="0">
              <a:latin typeface="Garamond" panose="02020404030301010803" pitchFamily="18" charset="0"/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1187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8E74-D639-6947-8368-FA45D329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err="1">
                <a:cs typeface="Al Bayan Plain" pitchFamily="2" charset="-78"/>
              </a:rPr>
              <a:t>معرفت‌شناسی</a:t>
            </a:r>
            <a:r>
              <a:rPr lang="fa-IR" dirty="0">
                <a:cs typeface="Al Bayan Plain" pitchFamily="2" charset="-78"/>
              </a:rPr>
              <a:t> جهل و </a:t>
            </a:r>
            <a:r>
              <a:rPr lang="fa-IR" dirty="0" err="1">
                <a:cs typeface="Al Bayan Plain" pitchFamily="2" charset="-78"/>
              </a:rPr>
              <a:t>بی‌عدالتی</a:t>
            </a:r>
            <a:r>
              <a:rPr lang="fa-IR" dirty="0">
                <a:cs typeface="Al Bayan Plain" pitchFamily="2" charset="-78"/>
              </a:rPr>
              <a:t> معرفتی</a:t>
            </a:r>
            <a:endParaRPr lang="en-US" dirty="0"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9B3DA-AC31-644E-88F4-3AC42E13B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نسبت میان </a:t>
            </a:r>
            <a:r>
              <a:rPr lang="fa-IR" sz="2000" dirty="0" err="1">
                <a:cs typeface="Al Bayan Plain" pitchFamily="2" charset="-78"/>
              </a:rPr>
              <a:t>معرفت‌شناسی</a:t>
            </a:r>
            <a:r>
              <a:rPr lang="fa-IR" sz="2000" dirty="0">
                <a:cs typeface="Al Bayan Plain" pitchFamily="2" charset="-78"/>
              </a:rPr>
              <a:t> جهل (</a:t>
            </a:r>
            <a:r>
              <a:rPr lang="en-US" sz="2000" dirty="0">
                <a:cs typeface="Al Bayan Plain" pitchFamily="2" charset="-78"/>
              </a:rPr>
              <a:t>epistemology of ignorance</a:t>
            </a:r>
            <a:r>
              <a:rPr lang="fa-IR" sz="2000" dirty="0">
                <a:cs typeface="Al Bayan Plain" pitchFamily="2" charset="-78"/>
              </a:rPr>
              <a:t>)</a:t>
            </a:r>
            <a:r>
              <a:rPr lang="en-US" sz="2000" dirty="0">
                <a:cs typeface="Al Bayan Plain" pitchFamily="2" charset="-78"/>
              </a:rPr>
              <a:t> </a:t>
            </a:r>
            <a:r>
              <a:rPr lang="fa-IR" sz="2000" dirty="0">
                <a:cs typeface="Al Bayan Plain" pitchFamily="2" charset="-78"/>
              </a:rPr>
              <a:t>و بی عدالتی معرفتی (بی عدالتی </a:t>
            </a:r>
            <a:r>
              <a:rPr lang="fa-IR" sz="2000" dirty="0" err="1">
                <a:cs typeface="Al Bayan Plain" pitchFamily="2" charset="-78"/>
              </a:rPr>
              <a:t>هرمنوتیکی</a:t>
            </a:r>
            <a:r>
              <a:rPr lang="fa-IR" sz="2000" dirty="0">
                <a:cs typeface="Al Bayan Plain" pitchFamily="2" charset="-78"/>
              </a:rPr>
              <a:t>): </a:t>
            </a:r>
            <a:r>
              <a:rPr lang="fa-IR" sz="2000" dirty="0" err="1">
                <a:cs typeface="Al Bayan Plain" pitchFamily="2" charset="-78"/>
              </a:rPr>
              <a:t>گروه‌های</a:t>
            </a:r>
            <a:r>
              <a:rPr lang="fa-IR" sz="2000" dirty="0">
                <a:cs typeface="Al Bayan Plain" pitchFamily="2" charset="-78"/>
              </a:rPr>
              <a:t> به حاشیه رانده شده به علت محرومیت </a:t>
            </a:r>
            <a:r>
              <a:rPr lang="fa-IR" sz="2000" dirty="0" err="1">
                <a:cs typeface="Al Bayan Plain" pitchFamily="2" charset="-78"/>
              </a:rPr>
              <a:t>معرفتی‌ای</a:t>
            </a:r>
            <a:r>
              <a:rPr lang="fa-IR" sz="2000" dirty="0">
                <a:cs typeface="Al Bayan Plain" pitchFamily="2" charset="-78"/>
              </a:rPr>
              <a:t> که بر </a:t>
            </a:r>
            <a:r>
              <a:rPr lang="fa-IR" sz="2000" dirty="0" err="1">
                <a:cs typeface="Al Bayan Plain" pitchFamily="2" charset="-78"/>
              </a:rPr>
              <a:t>آن‌ها</a:t>
            </a:r>
            <a:r>
              <a:rPr lang="fa-IR" sz="2000" dirty="0">
                <a:cs typeface="Al Bayan Plain" pitchFamily="2" charset="-78"/>
              </a:rPr>
              <a:t> بار شده منابع معرفتی لازم (مفاهیم و </a:t>
            </a:r>
            <a:r>
              <a:rPr lang="fa-IR" sz="2000" dirty="0" err="1">
                <a:cs typeface="Al Bayan Plain" pitchFamily="2" charset="-78"/>
              </a:rPr>
              <a:t>ایده‌های</a:t>
            </a:r>
            <a:r>
              <a:rPr lang="fa-IR" sz="2000" dirty="0">
                <a:cs typeface="Al Bayan Plain" pitchFamily="2" charset="-78"/>
              </a:rPr>
              <a:t> لازم) برای درک سرکوب را ندارد.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از سوی دیگر </a:t>
            </a:r>
            <a:r>
              <a:rPr lang="fa-IR" sz="2000" dirty="0" err="1">
                <a:cs typeface="Al Bayan Plain" pitchFamily="2" charset="-78"/>
              </a:rPr>
              <a:t>طبقه‌ی</a:t>
            </a:r>
            <a:r>
              <a:rPr lang="fa-IR" sz="2000" dirty="0">
                <a:cs typeface="Al Bayan Plain" pitchFamily="2" charset="-78"/>
              </a:rPr>
              <a:t> برخوردار و مسلط هم ممکن است از دامنه و عمق و حتی اصل سرکوب </a:t>
            </a:r>
            <a:r>
              <a:rPr lang="fa-IR" sz="2000" dirty="0" err="1">
                <a:cs typeface="Al Bayan Plain" pitchFamily="2" charset="-78"/>
              </a:rPr>
              <a:t>گروه‌های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سرکوب‌شده</a:t>
            </a:r>
            <a:r>
              <a:rPr lang="fa-IR" sz="2000" dirty="0">
                <a:cs typeface="Al Bayan Plain" pitchFamily="2" charset="-78"/>
              </a:rPr>
              <a:t> بی اطلاع باشد.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جهل مضاعف عامل جدی سرپا نگه داشتن نظام سرکوب است.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مفهوم «جهل </a:t>
            </a:r>
            <a:r>
              <a:rPr lang="fa-IR" sz="2000" dirty="0" err="1">
                <a:cs typeface="Al Bayan Plain" pitchFamily="2" charset="-78"/>
              </a:rPr>
              <a:t>هرمنوتیکی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عامدانه</a:t>
            </a:r>
            <a:r>
              <a:rPr lang="fa-IR" sz="2000" dirty="0">
                <a:cs typeface="Al Bayan Plain" pitchFamily="2" charset="-78"/>
              </a:rPr>
              <a:t>» وقتی رخ </a:t>
            </a:r>
            <a:r>
              <a:rPr lang="fa-IR" sz="2000" dirty="0" err="1">
                <a:cs typeface="Al Bayan Plain" pitchFamily="2" charset="-78"/>
              </a:rPr>
              <a:t>می‌دهد</a:t>
            </a:r>
            <a:r>
              <a:rPr lang="fa-IR" sz="2000" dirty="0">
                <a:cs typeface="Al Bayan Plain" pitchFamily="2" charset="-78"/>
              </a:rPr>
              <a:t> که عامل معرفتی مسلط ابزارهای مفهومی فرد به حاشیه رانده شده </a:t>
            </a:r>
            <a:r>
              <a:rPr lang="fa-IR" sz="2000" dirty="0" err="1">
                <a:cs typeface="Al Bayan Plain" pitchFamily="2" charset="-78"/>
              </a:rPr>
              <a:t>راعامدانه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نمی‌پذیرد</a:t>
            </a:r>
            <a:r>
              <a:rPr lang="fa-IR" sz="2000" dirty="0">
                <a:cs typeface="Al Bayan Plain" pitchFamily="2" charset="-78"/>
              </a:rPr>
              <a:t>. این امر به تحریف واقعیت یا بازنمایی واقع برای عامل معرفتی مسلط منتهی </a:t>
            </a:r>
            <a:r>
              <a:rPr lang="fa-IR" sz="2000" dirty="0" err="1">
                <a:cs typeface="Al Bayan Plain" pitchFamily="2" charset="-78"/>
              </a:rPr>
              <a:t>می‌شود</a:t>
            </a:r>
            <a:r>
              <a:rPr lang="fa-IR" sz="2000" dirty="0">
                <a:cs typeface="Al Bayan Plain" pitchFamily="2" charset="-78"/>
              </a:rPr>
              <a:t>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برخی داروها روی </a:t>
            </a:r>
            <a:r>
              <a:rPr lang="fa-IR" sz="2000" dirty="0" err="1">
                <a:cs typeface="Al Bayan Plain" pitchFamily="2" charset="-78"/>
              </a:rPr>
              <a:t>خانم‌ها</a:t>
            </a:r>
            <a:r>
              <a:rPr lang="fa-IR" sz="2000" dirty="0">
                <a:cs typeface="Al Bayan Plain" pitchFamily="2" charset="-78"/>
              </a:rPr>
              <a:t> و نیز </a:t>
            </a:r>
            <a:r>
              <a:rPr lang="fa-IR" sz="2000" dirty="0" err="1">
                <a:cs typeface="Al Bayan Plain" pitchFamily="2" charset="-78"/>
              </a:rPr>
              <a:t>اقلیت‌های</a:t>
            </a:r>
            <a:r>
              <a:rPr lang="fa-IR" sz="2000" dirty="0">
                <a:cs typeface="Al Bayan Plain" pitchFamily="2" charset="-78"/>
              </a:rPr>
              <a:t> نژادی </a:t>
            </a:r>
            <a:r>
              <a:rPr lang="fa-IR" sz="2000" dirty="0" err="1">
                <a:cs typeface="Al Bayan Plain" pitchFamily="2" charset="-78"/>
              </a:rPr>
              <a:t>کم‌تر</a:t>
            </a:r>
            <a:r>
              <a:rPr lang="fa-IR" sz="2000" dirty="0">
                <a:cs typeface="Al Bayan Plain" pitchFamily="2" charset="-78"/>
              </a:rPr>
              <a:t> از آقایان مؤثر است چون دانشمندان و </a:t>
            </a:r>
            <a:r>
              <a:rPr lang="fa-IR" sz="2000" dirty="0" err="1">
                <a:cs typeface="Al Bayan Plain" pitchFamily="2" charset="-78"/>
              </a:rPr>
              <a:t>شرکت‌های</a:t>
            </a:r>
            <a:r>
              <a:rPr lang="fa-IR" sz="2000" dirty="0">
                <a:cs typeface="Al Bayan Plain" pitchFamily="2" charset="-78"/>
              </a:rPr>
              <a:t> دارویی عموما مرد سفید هستند و </a:t>
            </a:r>
            <a:r>
              <a:rPr lang="fa-IR" sz="2000" dirty="0" err="1">
                <a:cs typeface="Al Bayan Plain" pitchFamily="2" charset="-78"/>
              </a:rPr>
              <a:t>آن‌ها</a:t>
            </a:r>
            <a:r>
              <a:rPr lang="fa-IR" sz="2000" dirty="0">
                <a:cs typeface="Al Bayan Plain" pitchFamily="2" charset="-78"/>
              </a:rPr>
              <a:t> را بیشتر روی مردها و کمتر روی </a:t>
            </a:r>
            <a:r>
              <a:rPr lang="fa-IR" sz="2000" dirty="0" err="1">
                <a:cs typeface="Al Bayan Plain" pitchFamily="2" charset="-78"/>
              </a:rPr>
              <a:t>زن‌ها</a:t>
            </a:r>
            <a:r>
              <a:rPr lang="fa-IR" sz="2000" dirty="0">
                <a:cs typeface="Al Bayan Plain" pitchFamily="2" charset="-78"/>
              </a:rPr>
              <a:t> یا </a:t>
            </a:r>
            <a:r>
              <a:rPr lang="fa-IR" sz="2000" dirty="0" err="1">
                <a:cs typeface="Al Bayan Plain" pitchFamily="2" charset="-78"/>
              </a:rPr>
              <a:t>اقلیت‌ها</a:t>
            </a:r>
            <a:r>
              <a:rPr lang="fa-IR" sz="2000" dirty="0">
                <a:cs typeface="Al Bayan Plain" pitchFamily="2" charset="-78"/>
              </a:rPr>
              <a:t> آزمایش </a:t>
            </a:r>
            <a:r>
              <a:rPr lang="fa-IR" sz="2000" dirty="0" err="1">
                <a:cs typeface="Al Bayan Plain" pitchFamily="2" charset="-78"/>
              </a:rPr>
              <a:t>می‌کنند</a:t>
            </a:r>
            <a:r>
              <a:rPr lang="fa-IR" sz="2000" dirty="0">
                <a:cs typeface="Al Bayan Plain" pitchFamily="2" charset="-78"/>
              </a:rPr>
              <a:t>. </a:t>
            </a:r>
            <a:endParaRPr lang="en-US" sz="2000" dirty="0"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5124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AD54A-A8D7-354F-9519-2912E28E2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err="1">
                <a:cs typeface="Al Bayan Plain" pitchFamily="2" charset="-78"/>
              </a:rPr>
              <a:t>معرفت‌شناسی</a:t>
            </a:r>
            <a:r>
              <a:rPr lang="fa-IR" dirty="0">
                <a:cs typeface="Al Bayan Plain" pitchFamily="2" charset="-78"/>
              </a:rPr>
              <a:t> پزشکی و بی عدالتی معرفتی</a:t>
            </a:r>
            <a:endParaRPr lang="en-US" dirty="0"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B324B-DA7A-2449-B9D4-84A2BEFFA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یکی از </a:t>
            </a:r>
            <a:r>
              <a:rPr lang="fa-IR" sz="2000" dirty="0" err="1">
                <a:cs typeface="Al Bayan Plain" pitchFamily="2" charset="-78"/>
              </a:rPr>
              <a:t>حیطه‌های</a:t>
            </a:r>
            <a:r>
              <a:rPr lang="fa-IR" sz="2000" dirty="0">
                <a:cs typeface="Al Bayan Plain" pitchFamily="2" charset="-78"/>
              </a:rPr>
              <a:t> فعالی که موضوع بی عدالتی معرفتی در آن شاید بیش از </a:t>
            </a:r>
            <a:r>
              <a:rPr lang="fa-IR" sz="2000" dirty="0" err="1">
                <a:cs typeface="Al Bayan Plain" pitchFamily="2" charset="-78"/>
              </a:rPr>
              <a:t>حیطه‌های</a:t>
            </a:r>
            <a:r>
              <a:rPr lang="fa-IR" sz="2000" dirty="0">
                <a:cs typeface="Al Bayan Plain" pitchFamily="2" charset="-78"/>
              </a:rPr>
              <a:t> دیگر پیاده شده، </a:t>
            </a:r>
            <a:r>
              <a:rPr lang="fa-IR" sz="2000" dirty="0" err="1">
                <a:cs typeface="Al Bayan Plain" pitchFamily="2" charset="-78"/>
              </a:rPr>
              <a:t>معرفت‌شناسی</a:t>
            </a:r>
            <a:r>
              <a:rPr lang="fa-IR" sz="2000" dirty="0">
                <a:cs typeface="Al Bayan Plain" pitchFamily="2" charset="-78"/>
              </a:rPr>
              <a:t> پزشکی است.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بیماران (بزرگسال و بیشتر از </a:t>
            </a:r>
            <a:r>
              <a:rPr lang="fa-IR" sz="2000" dirty="0" err="1">
                <a:cs typeface="Al Bayan Plain" pitchFamily="2" charset="-78"/>
              </a:rPr>
              <a:t>آن‌ها</a:t>
            </a:r>
            <a:r>
              <a:rPr lang="fa-IR" sz="2000" dirty="0">
                <a:cs typeface="Al Bayan Plain" pitchFamily="2" charset="-78"/>
              </a:rPr>
              <a:t> کودکان) در معرض </a:t>
            </a:r>
            <a:r>
              <a:rPr lang="fa-IR" sz="2000" dirty="0" err="1">
                <a:cs typeface="Al Bayan Plain" pitchFamily="2" charset="-78"/>
              </a:rPr>
              <a:t>بی‌عدالتی</a:t>
            </a:r>
            <a:r>
              <a:rPr lang="fa-IR" sz="2000" dirty="0">
                <a:cs typeface="Al Bayan Plain" pitchFamily="2" charset="-78"/>
              </a:rPr>
              <a:t> معرفتی از سوی محیط درمان (پزشک، پرستار و غیره) </a:t>
            </a:r>
            <a:r>
              <a:rPr lang="fa-IR" sz="2000" dirty="0" err="1">
                <a:cs typeface="Al Bayan Plain" pitchFamily="2" charset="-78"/>
              </a:rPr>
              <a:t>اند</a:t>
            </a:r>
            <a:r>
              <a:rPr lang="fa-IR" sz="2000" dirty="0">
                <a:cs typeface="Al Bayan Plain" pitchFamily="2" charset="-78"/>
              </a:rPr>
              <a:t>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>
                <a:cs typeface="Al Bayan Plain" pitchFamily="2" charset="-78"/>
              </a:rPr>
              <a:t>برخی </a:t>
            </a:r>
            <a:r>
              <a:rPr lang="fa-IR" sz="2000" dirty="0" err="1">
                <a:cs typeface="Al Bayan Plain" pitchFamily="2" charset="-78"/>
              </a:rPr>
              <a:t>پژوهش‌ها</a:t>
            </a:r>
            <a:r>
              <a:rPr lang="fa-IR" sz="2000" dirty="0">
                <a:cs typeface="Al Bayan Plain" pitchFamily="2" charset="-78"/>
              </a:rPr>
              <a:t> نشان داده که تنها ۱۸ ثانیه از آغاز سخن گفتن بیمار طول </a:t>
            </a:r>
            <a:r>
              <a:rPr lang="fa-IR" sz="2000" dirty="0" err="1">
                <a:cs typeface="Al Bayan Plain" pitchFamily="2" charset="-78"/>
              </a:rPr>
              <a:t>می‌کشد</a:t>
            </a:r>
            <a:r>
              <a:rPr lang="fa-IR" sz="2000" dirty="0">
                <a:cs typeface="Al Bayan Plain" pitchFamily="2" charset="-78"/>
              </a:rPr>
              <a:t> تا پزشک/پرستار سخن او را قطع کنند.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000" dirty="0" err="1">
                <a:cs typeface="Al Bayan Plain" pitchFamily="2" charset="-78"/>
              </a:rPr>
              <a:t>پژوهش‌هایی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fa-IR" sz="2000" dirty="0" err="1">
                <a:cs typeface="Al Bayan Plain" pitchFamily="2" charset="-78"/>
              </a:rPr>
              <a:t>تجربه‌ی</a:t>
            </a:r>
            <a:r>
              <a:rPr lang="fa-IR" sz="2000" dirty="0">
                <a:cs typeface="Al Bayan Plain" pitchFamily="2" charset="-78"/>
              </a:rPr>
              <a:t> بی عدالتی معرفتی در بیماران تنفسی، دارای </a:t>
            </a:r>
            <a:r>
              <a:rPr lang="fa-IR" sz="2000" dirty="0" err="1">
                <a:cs typeface="Al Bayan Plain" pitchFamily="2" charset="-78"/>
              </a:rPr>
              <a:t>دمانس</a:t>
            </a:r>
            <a:r>
              <a:rPr lang="fa-IR" sz="2000" dirty="0">
                <a:cs typeface="Al Bayan Plain" pitchFamily="2" charset="-78"/>
              </a:rPr>
              <a:t> </a:t>
            </a:r>
            <a:r>
              <a:rPr lang="en-US" sz="2000" dirty="0">
                <a:cs typeface="Al Bayan Plain" pitchFamily="2" charset="-78"/>
              </a:rPr>
              <a:t>dementia </a:t>
            </a:r>
          </a:p>
        </p:txBody>
      </p:sp>
    </p:spTree>
    <p:extLst>
      <p:ext uri="{BB962C8B-B14F-4D97-AF65-F5344CB8AC3E}">
        <p14:creationId xmlns:p14="http://schemas.microsoft.com/office/powerpoint/2010/main" val="4104181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7367C-ADA7-1B4E-8D2F-4747DA4F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br>
              <a:rPr lang="fa-IR" dirty="0">
                <a:latin typeface="XB Zar" panose="02000506090000020003" pitchFamily="2" charset="-78"/>
                <a:cs typeface="Al Bayan Plain" pitchFamily="2" charset="-78"/>
              </a:rPr>
            </a:b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راه‌های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رفع «بی عدالتی معرفتی»</a:t>
            </a:r>
            <a:endParaRPr lang="en-US" dirty="0">
              <a:latin typeface="XB Zar" panose="02000506090000020003" pitchFamily="2" charset="-78"/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690FE-D0FA-9C49-9FBA-8E62EC279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پرورش فضائل معرفتی: انصاف، قدرت تخیل و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روحیه‌ی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نقادانه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پرورش این فضائل قرار است حساسیت معرفتی فرد را افزایش دهد تا فرد به اقتصاد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اعتباربخشی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برسد که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نتیجه‌ی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آن عدالت گواهی و عدالت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هرمنوتیکی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است.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صدا بخشیدن به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گروه‌های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در حاشیه، محروم و سرکوب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شده‌ی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جامعه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صدا بخشیدن: ۱. صدای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آن‌ها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را به گوش بخش غالب و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مسیطر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جامعه رساندن، ۲.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سخنگویی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/مترجمی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آن‌ها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را به عهده گرفتن (در مورد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گروه‌هایی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که گرفتار «بی عدالتی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خوانش‌شناختی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(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هرمنوتیکی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)»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اند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و امکانات مفهومی-معرفتی لازم برای سخن گفتن از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آن‌ها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دریغ شده).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کاستن از تأثیر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تعصب‌های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نهادینه که سرکوب معرفتی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می‌آورد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بازخوانی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سنجش‌گرانه‌ی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میراث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سنتی‌مان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به سود عدالت معرفتی</a:t>
            </a:r>
            <a:endParaRPr lang="en-US" sz="2800" dirty="0">
              <a:latin typeface="XB Zar" panose="02000506090000020003" pitchFamily="2" charset="-78"/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640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E8D4-35F5-3940-99C4-6C67FCCA3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0" eaLnBrk="1" latinLnBrk="0" hangingPunct="1">
              <a:spcBef>
                <a:spcPct val="0"/>
              </a:spcBef>
              <a:buNone/>
            </a:pP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معرفی چند منبع (۱):</a:t>
            </a:r>
            <a:endParaRPr lang="en-US" dirty="0">
              <a:latin typeface="XB Zar" panose="02000506090000020003" pitchFamily="2" charset="-78"/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9441C-0409-8F4E-8479-2DD65035E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XB Zar" panose="02000506090000020003" pitchFamily="2" charset="-78"/>
                <a:cs typeface="XB Zar" panose="02000506090000020003" pitchFamily="2" charset="-78"/>
              </a:rPr>
              <a:t>McKinnon, Rachel. “Epistemic Injustice.”</a:t>
            </a:r>
            <a:r>
              <a:rPr lang="fa-IR" sz="2800" dirty="0"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en-GB" sz="2800" i="1" dirty="0">
                <a:latin typeface="XB Zar" panose="02000506090000020003" pitchFamily="2" charset="-78"/>
                <a:cs typeface="XB Zar" panose="02000506090000020003" pitchFamily="2" charset="-78"/>
              </a:rPr>
              <a:t>Philosophy Compass</a:t>
            </a:r>
            <a:r>
              <a:rPr lang="en-GB" sz="2800" dirty="0">
                <a:latin typeface="XB Zar" panose="02000506090000020003" pitchFamily="2" charset="-78"/>
                <a:cs typeface="XB Zar" panose="02000506090000020003" pitchFamily="2" charset="-78"/>
              </a:rPr>
              <a:t> 11, no. 8 (2016): 437–446</a:t>
            </a:r>
            <a:r>
              <a:rPr lang="fa-IR" sz="2800" dirty="0">
                <a:latin typeface="XB Zar" panose="02000506090000020003" pitchFamily="2" charset="-78"/>
                <a:cs typeface="XB Zar" panose="02000506090000020003" pitchFamily="2" charset="-78"/>
              </a:rPr>
              <a:t>                    (قدری قدیمی است اما در </a:t>
            </a:r>
            <a:r>
              <a:rPr lang="fa-IR" sz="2800" dirty="0" err="1">
                <a:latin typeface="XB Zar" panose="02000506090000020003" pitchFamily="2" charset="-78"/>
                <a:cs typeface="XB Zar" panose="02000506090000020003" pitchFamily="2" charset="-78"/>
              </a:rPr>
              <a:t>زمره‌ی</a:t>
            </a:r>
            <a:r>
              <a:rPr lang="fa-IR" sz="2800" dirty="0">
                <a:latin typeface="XB Zar" panose="02000506090000020003" pitchFamily="2" charset="-78"/>
                <a:cs typeface="XB Zar" panose="02000506090000020003" pitchFamily="2" charset="-78"/>
              </a:rPr>
              <a:t> بهترین </a:t>
            </a:r>
            <a:r>
              <a:rPr lang="fa-IR" sz="2800" dirty="0" err="1">
                <a:latin typeface="XB Zar" panose="02000506090000020003" pitchFamily="2" charset="-78"/>
                <a:cs typeface="XB Zar" panose="02000506090000020003" pitchFamily="2" charset="-78"/>
              </a:rPr>
              <a:t>روایت‌های</a:t>
            </a:r>
            <a:r>
              <a:rPr lang="fa-IR" sz="2800" dirty="0">
                <a:latin typeface="XB Zar" panose="02000506090000020003" pitchFamily="2" charset="-78"/>
                <a:cs typeface="XB Zar" panose="02000506090000020003" pitchFamily="2" charset="-78"/>
              </a:rPr>
              <a:t> مختصر از </a:t>
            </a:r>
            <a:r>
              <a:rPr lang="fa-IR" sz="2800" dirty="0" err="1">
                <a:latin typeface="XB Zar" panose="02000506090000020003" pitchFamily="2" charset="-78"/>
                <a:cs typeface="XB Zar" panose="02000506090000020003" pitchFamily="2" charset="-78"/>
              </a:rPr>
              <a:t>ریشه‌ها</a:t>
            </a:r>
            <a:r>
              <a:rPr lang="fa-IR" sz="2800" dirty="0">
                <a:latin typeface="XB Zar" panose="02000506090000020003" pitchFamily="2" charset="-78"/>
                <a:cs typeface="XB Zar" panose="02000506090000020003" pitchFamily="2" charset="-78"/>
              </a:rPr>
              <a:t> و تحولات این موضوع است).</a:t>
            </a:r>
          </a:p>
          <a:p>
            <a:r>
              <a:rPr lang="en-GB" sz="2800" dirty="0"/>
              <a:t>Fricker, Miranda. </a:t>
            </a:r>
            <a:r>
              <a:rPr lang="en-GB" sz="2800" i="1" dirty="0"/>
              <a:t>Epistemic Injustice: Power and the Ethics of Knowing</a:t>
            </a:r>
            <a:r>
              <a:rPr lang="en-GB" sz="2800" dirty="0"/>
              <a:t>. </a:t>
            </a:r>
            <a:r>
              <a:rPr lang="en-GB" sz="2800" i="1" dirty="0"/>
              <a:t>Epistemic Injustice</a:t>
            </a:r>
            <a:r>
              <a:rPr lang="en-GB" sz="2800" dirty="0"/>
              <a:t>. Oxford University Press, 2007</a:t>
            </a:r>
            <a:r>
              <a:rPr lang="fa-IR" sz="2800" dirty="0"/>
              <a:t>                                     (مبدع این مفهوم و اثر محوری این موضوع).</a:t>
            </a:r>
            <a:endParaRPr lang="en-GB" sz="2800" dirty="0"/>
          </a:p>
          <a:p>
            <a:endParaRPr lang="en-GB" sz="2800" dirty="0"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endParaRPr lang="en-GB" dirty="0"/>
          </a:p>
          <a:p>
            <a:endParaRPr lang="en-GB" sz="2800" dirty="0"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6399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B8B46-83B6-4249-9B30-408681EF0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معرفی چند </a:t>
            </a:r>
            <a:r>
              <a:rPr lang="fa-IR">
                <a:latin typeface="XB Zar" panose="02000506090000020003" pitchFamily="2" charset="-78"/>
                <a:cs typeface="Al Bayan Plain" pitchFamily="2" charset="-78"/>
              </a:rPr>
              <a:t>منبع (۲):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ADFC4-4081-704B-8088-F46973C56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Garamond" panose="02020404030301010803" pitchFamily="18" charset="0"/>
                <a:cs typeface="Al Bayan Plain" pitchFamily="2" charset="-78"/>
              </a:rPr>
              <a:t>Kidd, Ian James, José Medina, and Jr </a:t>
            </a:r>
            <a:r>
              <a:rPr lang="en-GB" sz="2800" dirty="0" err="1">
                <a:latin typeface="Garamond" panose="02020404030301010803" pitchFamily="18" charset="0"/>
                <a:cs typeface="Al Bayan Plain" pitchFamily="2" charset="-78"/>
              </a:rPr>
              <a:t>Gaile</a:t>
            </a:r>
            <a:r>
              <a:rPr lang="en-GB" sz="2800" dirty="0">
                <a:latin typeface="Garamond" panose="02020404030301010803" pitchFamily="18" charset="0"/>
                <a:cs typeface="Al Bayan Plain" pitchFamily="2" charset="-78"/>
              </a:rPr>
              <a:t> </a:t>
            </a:r>
            <a:r>
              <a:rPr lang="en-GB" sz="2800" dirty="0" err="1">
                <a:latin typeface="Garamond" panose="02020404030301010803" pitchFamily="18" charset="0"/>
                <a:cs typeface="Al Bayan Plain" pitchFamily="2" charset="-78"/>
              </a:rPr>
              <a:t>Pohlhaus</a:t>
            </a:r>
            <a:r>
              <a:rPr lang="en-GB" sz="2800" dirty="0">
                <a:latin typeface="Garamond" panose="02020404030301010803" pitchFamily="18" charset="0"/>
                <a:cs typeface="Al Bayan Plain" pitchFamily="2" charset="-78"/>
              </a:rPr>
              <a:t>, eds. </a:t>
            </a:r>
            <a:r>
              <a:rPr lang="en-GB" sz="2800" i="1" dirty="0">
                <a:latin typeface="Garamond" panose="02020404030301010803" pitchFamily="18" charset="0"/>
                <a:cs typeface="AL BAYAN PLAIN" pitchFamily="2" charset="-78"/>
              </a:rPr>
              <a:t>The Routledge Handbook of Epistemic Injustice</a:t>
            </a:r>
            <a:r>
              <a:rPr lang="en-GB" sz="2800" dirty="0">
                <a:latin typeface="Garamond" panose="02020404030301010803" pitchFamily="18" charset="0"/>
                <a:cs typeface="Al Bayan Plain" pitchFamily="2" charset="-78"/>
              </a:rPr>
              <a:t>. Routledge, 2017.</a:t>
            </a:r>
          </a:p>
          <a:p>
            <a:r>
              <a:rPr lang="en-GB" sz="2800" dirty="0">
                <a:latin typeface="Garamond" panose="02020404030301010803" pitchFamily="18" charset="0"/>
                <a:cs typeface="Al Bayan Plain" pitchFamily="2" charset="-78"/>
              </a:rPr>
              <a:t>Fricker, Miranda. ‘Epistemic Injustice’. In </a:t>
            </a:r>
            <a:r>
              <a:rPr lang="en-GB" sz="2800" i="1" dirty="0">
                <a:latin typeface="Garamond" panose="02020404030301010803" pitchFamily="18" charset="0"/>
                <a:cs typeface="AL BAYAN PLAIN" pitchFamily="2" charset="-78"/>
              </a:rPr>
              <a:t>Oxford Bibliographies</a:t>
            </a:r>
            <a:r>
              <a:rPr lang="en-GB" sz="2800" dirty="0">
                <a:latin typeface="Garamond" panose="02020404030301010803" pitchFamily="18" charset="0"/>
                <a:cs typeface="Al Bayan Plain" pitchFamily="2" charset="-78"/>
              </a:rPr>
              <a:t>, 2015. </a:t>
            </a:r>
            <a:r>
              <a:rPr lang="en-GB" sz="2800" dirty="0">
                <a:latin typeface="Garamond" panose="02020404030301010803" pitchFamily="18" charset="0"/>
                <a:cs typeface="Al Bayan Plain" pitchFamily="2" charset="-78"/>
                <a:hlinkClick r:id="rId2"/>
              </a:rPr>
              <a:t>https://www.oxfordbibliographies.com/view/document/obo-9780195396577/obo-9780195396577-0274.xml</a:t>
            </a:r>
            <a:r>
              <a:rPr lang="en-GB" sz="2800" dirty="0">
                <a:latin typeface="Garamond" panose="02020404030301010803" pitchFamily="18" charset="0"/>
                <a:cs typeface="Al Bayan Plain" pitchFamily="2" charset="-78"/>
              </a:rPr>
              <a:t>.</a:t>
            </a:r>
          </a:p>
          <a:p>
            <a:pPr marL="342900" indent="-342900" defTabSz="45720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endParaRPr lang="en-US" sz="2800" dirty="0">
              <a:latin typeface="Garamond" panose="02020404030301010803" pitchFamily="18" charset="0"/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124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3553-0274-3D4F-8702-4D73C218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264C-8092-E747-B27E-5B28CAC04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6000" dirty="0">
              <a:cs typeface="Al Bayan Plain" pitchFamily="2" charset="-78"/>
            </a:endParaRPr>
          </a:p>
          <a:p>
            <a:pPr marL="0" indent="0" algn="ctr" rtl="1">
              <a:buNone/>
            </a:pPr>
            <a:r>
              <a:rPr lang="fa-IR" sz="6000" dirty="0" err="1">
                <a:cs typeface="Al Bayan Plain" pitchFamily="2" charset="-78"/>
              </a:rPr>
              <a:t>جلسه‌ی</a:t>
            </a:r>
            <a:r>
              <a:rPr lang="fa-IR" sz="6000" dirty="0">
                <a:cs typeface="Al Bayan Plain" pitchFamily="2" charset="-78"/>
              </a:rPr>
              <a:t> نخست </a:t>
            </a:r>
            <a:r>
              <a:rPr lang="fa-IR" sz="6000" dirty="0" err="1">
                <a:cs typeface="Al Bayan Plain" pitchFamily="2" charset="-78"/>
              </a:rPr>
              <a:t>پنج‌شنبه</a:t>
            </a:r>
            <a:r>
              <a:rPr lang="fa-IR" sz="6000" dirty="0">
                <a:cs typeface="Al Bayan Plain" pitchFamily="2" charset="-78"/>
              </a:rPr>
              <a:t> ۱۳ می ۲۰۲۱</a:t>
            </a:r>
            <a:endParaRPr lang="en-US" sz="6000" dirty="0"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858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B8284-9EF7-7E4F-B3B2-5765BBDDD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br>
              <a:rPr lang="fa-IR" dirty="0">
                <a:latin typeface="XB Zar" panose="02000506090000020003" pitchFamily="2" charset="-78"/>
                <a:cs typeface="Al Bayan Plain" pitchFamily="2" charset="-78"/>
              </a:rPr>
            </a:b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دورنمای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بحث</a:t>
            </a:r>
            <a:br>
              <a:rPr lang="fa-IR" dirty="0">
                <a:latin typeface="XB Zar" panose="02000506090000020003" pitchFamily="2" charset="-78"/>
                <a:cs typeface="Al Bayan Plain" pitchFamily="2" charset="-78"/>
              </a:rPr>
            </a:br>
            <a:endParaRPr lang="en-US" dirty="0">
              <a:latin typeface="XB Zar" panose="02000506090000020003" pitchFamily="2" charset="-78"/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189F1-8CE7-A645-A431-5E67D16AB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Garamond" panose="02020404030301010803" pitchFamily="18" charset="0"/>
                <a:cs typeface="Al Bayan Plain" pitchFamily="2" charset="-78"/>
              </a:rPr>
              <a:t>چیستی «بی عدالتی معرفتی»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Garamond" panose="02020404030301010803" pitchFamily="18" charset="0"/>
                <a:cs typeface="Al Bayan Plain" pitchFamily="2" charset="-78"/>
              </a:rPr>
              <a:t>تبارشناسی مفهوم «بی‌ عدالتی معرفتی»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 err="1">
                <a:latin typeface="Garamond" panose="02020404030301010803" pitchFamily="18" charset="0"/>
                <a:cs typeface="Al Bayan Plain" pitchFamily="2" charset="-78"/>
              </a:rPr>
              <a:t>راه‌های</a:t>
            </a:r>
            <a:r>
              <a:rPr lang="fa-IR" sz="2800" dirty="0">
                <a:latin typeface="Garamond" panose="02020404030301010803" pitchFamily="18" charset="0"/>
                <a:cs typeface="Al Bayan Plain" pitchFamily="2" charset="-78"/>
              </a:rPr>
              <a:t> رفع «بی عدالتی معرفتی»</a:t>
            </a:r>
            <a:endParaRPr lang="en-US" sz="2800" dirty="0">
              <a:latin typeface="Garamond" panose="02020404030301010803" pitchFamily="18" charset="0"/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085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0474A-94EA-4C4F-A835-CB77B27B6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br>
              <a:rPr lang="fa-IR" dirty="0">
                <a:latin typeface="XB Zar" panose="02000506090000020003" pitchFamily="2" charset="-78"/>
                <a:cs typeface="Al Bayan Plain" pitchFamily="2" charset="-78"/>
              </a:rPr>
            </a:b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«بی عدالتی معرفتی» چیست؟ (۱)</a:t>
            </a:r>
            <a:endParaRPr lang="en-US" dirty="0">
              <a:latin typeface="XB Zar" panose="02000506090000020003" pitchFamily="2" charset="-78"/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6AC6C-DDD5-1149-8C4E-C9FE54AFC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fa-IR" dirty="0">
                <a:cs typeface="Al Bayan Plain" pitchFamily="2" charset="-78"/>
              </a:rPr>
              <a:t>فرد </a:t>
            </a:r>
            <a:r>
              <a:rPr lang="fa-IR" dirty="0" err="1">
                <a:cs typeface="Al Bayan Plain" pitchFamily="2" charset="-78"/>
              </a:rPr>
              <a:t>سیاه‌پوستی</a:t>
            </a:r>
            <a:r>
              <a:rPr lang="fa-IR" dirty="0">
                <a:cs typeface="Al Bayan Plain" pitchFamily="2" charset="-78"/>
              </a:rPr>
              <a:t> که قاضی شهادت او را </a:t>
            </a:r>
            <a:r>
              <a:rPr lang="fa-IR" dirty="0" err="1">
                <a:cs typeface="Al Bayan Plain" pitchFamily="2" charset="-78"/>
              </a:rPr>
              <a:t>ردّ</a:t>
            </a:r>
            <a:r>
              <a:rPr lang="fa-IR" dirty="0">
                <a:cs typeface="Al Bayan Plain" pitchFamily="2" charset="-78"/>
              </a:rPr>
              <a:t> </a:t>
            </a:r>
            <a:r>
              <a:rPr lang="fa-IR" dirty="0" err="1">
                <a:cs typeface="Al Bayan Plain" pitchFamily="2" charset="-78"/>
              </a:rPr>
              <a:t>می‌کند</a:t>
            </a:r>
            <a:r>
              <a:rPr lang="fa-IR" dirty="0">
                <a:cs typeface="Al Bayan Plain" pitchFamily="2" charset="-78"/>
              </a:rPr>
              <a:t> از این رو که </a:t>
            </a:r>
            <a:r>
              <a:rPr lang="fa-IR" dirty="0" err="1">
                <a:cs typeface="Al Bayan Plain" pitchFamily="2" charset="-78"/>
              </a:rPr>
              <a:t>خودآگاه</a:t>
            </a:r>
            <a:r>
              <a:rPr lang="fa-IR" dirty="0">
                <a:cs typeface="Al Bayan Plain" pitchFamily="2" charset="-78"/>
              </a:rPr>
              <a:t> یا ناخودآگاه به نظرش </a:t>
            </a:r>
            <a:r>
              <a:rPr lang="fa-IR" dirty="0" err="1">
                <a:cs typeface="Al Bayan Plain" pitchFamily="2" charset="-78"/>
              </a:rPr>
              <a:t>می‌رسد</a:t>
            </a:r>
            <a:r>
              <a:rPr lang="fa-IR" dirty="0">
                <a:cs typeface="Al Bayan Plain" pitchFamily="2" charset="-78"/>
              </a:rPr>
              <a:t> که </a:t>
            </a:r>
            <a:r>
              <a:rPr lang="fa-IR" dirty="0" err="1">
                <a:cs typeface="Al Bayan Plain" pitchFamily="2" charset="-78"/>
              </a:rPr>
              <a:t>سیاه‌ها</a:t>
            </a:r>
            <a:r>
              <a:rPr lang="fa-IR" dirty="0">
                <a:cs typeface="Al Bayan Plain" pitchFamily="2" charset="-78"/>
              </a:rPr>
              <a:t> قابل اعتماد نیستند. </a:t>
            </a:r>
          </a:p>
          <a:p>
            <a:pPr algn="r" rtl="1"/>
            <a:r>
              <a:rPr lang="fa-IR" dirty="0">
                <a:cs typeface="Al Bayan Plain" pitchFamily="2" charset="-78"/>
              </a:rPr>
              <a:t>زنی عضو هیأت امنای یک دانشگاه را در نظر بگیرید که اعضای مرد هیأت پیشنهادهای او را رد </a:t>
            </a:r>
            <a:r>
              <a:rPr lang="fa-IR" dirty="0" err="1">
                <a:cs typeface="Al Bayan Plain" pitchFamily="2" charset="-78"/>
              </a:rPr>
              <a:t>می‌کنند</a:t>
            </a:r>
            <a:r>
              <a:rPr lang="fa-IR" dirty="0">
                <a:cs typeface="Al Bayan Plain" pitchFamily="2" charset="-78"/>
              </a:rPr>
              <a:t> صرفاً از این رو که </a:t>
            </a:r>
            <a:r>
              <a:rPr lang="fa-IR" dirty="0" err="1">
                <a:cs typeface="Al Bayan Plain" pitchFamily="2" charset="-78"/>
              </a:rPr>
              <a:t>خودآگاه</a:t>
            </a:r>
            <a:r>
              <a:rPr lang="fa-IR" dirty="0">
                <a:cs typeface="Al Bayan Plain" pitchFamily="2" charset="-78"/>
              </a:rPr>
              <a:t> یا ناخودآگاه گمان </a:t>
            </a:r>
            <a:r>
              <a:rPr lang="fa-IR" dirty="0" err="1">
                <a:cs typeface="Al Bayan Plain" pitchFamily="2" charset="-78"/>
              </a:rPr>
              <a:t>می‌کنند</a:t>
            </a:r>
            <a:r>
              <a:rPr lang="fa-IR" dirty="0">
                <a:cs typeface="Al Bayan Plain" pitchFamily="2" charset="-78"/>
              </a:rPr>
              <a:t> </a:t>
            </a:r>
            <a:r>
              <a:rPr lang="fa-IR" dirty="0" err="1">
                <a:cs typeface="Al Bayan Plain" pitchFamily="2" charset="-78"/>
              </a:rPr>
              <a:t>زن‌ها</a:t>
            </a:r>
            <a:r>
              <a:rPr lang="fa-IR" dirty="0">
                <a:cs typeface="Al Bayan Plain" pitchFamily="2" charset="-78"/>
              </a:rPr>
              <a:t> احساساتی </a:t>
            </a:r>
            <a:r>
              <a:rPr lang="fa-IR" dirty="0" err="1">
                <a:cs typeface="Al Bayan Plain" pitchFamily="2" charset="-78"/>
              </a:rPr>
              <a:t>اند</a:t>
            </a:r>
            <a:r>
              <a:rPr lang="fa-IR" dirty="0">
                <a:cs typeface="Al Bayan Plain" pitchFamily="2" charset="-78"/>
              </a:rPr>
              <a:t>.</a:t>
            </a:r>
          </a:p>
          <a:p>
            <a:pPr algn="r" rtl="1"/>
            <a:r>
              <a:rPr lang="fa-IR" dirty="0">
                <a:cs typeface="Al Bayan Plain" pitchFamily="2" charset="-78"/>
              </a:rPr>
              <a:t> در هر دو مورد، افراد قربانی چیزی </a:t>
            </a:r>
            <a:r>
              <a:rPr lang="fa-IR" dirty="0" err="1">
                <a:cs typeface="Al Bayan Plain" pitchFamily="2" charset="-78"/>
              </a:rPr>
              <a:t>شده‌اند</a:t>
            </a:r>
            <a:r>
              <a:rPr lang="fa-IR" dirty="0">
                <a:cs typeface="Al Bayan Plain" pitchFamily="2" charset="-78"/>
              </a:rPr>
              <a:t> که به آن «بی عدالتی معرفتی» </a:t>
            </a:r>
            <a:r>
              <a:rPr lang="fa-IR" dirty="0" err="1">
                <a:cs typeface="Al Bayan Plain" pitchFamily="2" charset="-78"/>
              </a:rPr>
              <a:t>می‌گویند</a:t>
            </a:r>
            <a:r>
              <a:rPr lang="fa-IR" dirty="0">
                <a:cs typeface="Al Bayan Plain" pitchFamily="2" charset="-78"/>
              </a:rPr>
              <a:t>.  </a:t>
            </a:r>
            <a:endParaRPr lang="en-US" dirty="0">
              <a:cs typeface="Al Bayan Plain" pitchFamily="2" charset="-78"/>
            </a:endParaRPr>
          </a:p>
          <a:p>
            <a:pPr algn="r" rtl="1"/>
            <a:r>
              <a:rPr lang="fa-IR" dirty="0">
                <a:cs typeface="Al Bayan Plain" pitchFamily="2" charset="-78"/>
              </a:rPr>
              <a:t>ما با انواع دیگر بی عدالتی، مثل بی عدالتی اقتصادی، سیاسی و اجتماعی آشنا هستیم اما بحث از بی عدالتی معرفتی </a:t>
            </a:r>
            <a:r>
              <a:rPr lang="fa-IR">
                <a:cs typeface="Al Bayan Plain" pitchFamily="2" charset="-78"/>
              </a:rPr>
              <a:t>جدید است.</a:t>
            </a:r>
            <a:endParaRPr lang="fa-IR" dirty="0">
              <a:cs typeface="Al Bayan Plain" pitchFamily="2" charset="-78"/>
            </a:endParaRPr>
          </a:p>
          <a:p>
            <a:pPr algn="r" rtl="1"/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از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سرچشمه‌های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اصلی بی عدالتی معرفتی «تعصب/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سوگیری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هویتی» (</a:t>
            </a:r>
            <a:r>
              <a:rPr lang="en-US" dirty="0">
                <a:latin typeface="XB Zar" panose="02000506090000020003" pitchFamily="2" charset="-78"/>
                <a:cs typeface="Al Bayan Plain" pitchFamily="2" charset="-78"/>
              </a:rPr>
              <a:t>identity prejudice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)</a:t>
            </a:r>
            <a:r>
              <a:rPr lang="en-US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است. </a:t>
            </a:r>
            <a:endParaRPr lang="en-GB" dirty="0">
              <a:cs typeface="Al Bayan Plain" pitchFamily="2" charset="-78"/>
            </a:endParaRP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بی عدالتی معرفتی، در اصل</a:t>
            </a:r>
            <a:r>
              <a:rPr lang="en-US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(اما نه منحصرا)، بحثی در «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معرفت‌شناسی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گواهی» (</a:t>
            </a:r>
            <a:r>
              <a:rPr lang="en-US" dirty="0">
                <a:latin typeface="XB Zar" panose="02000506090000020003" pitchFamily="2" charset="-78"/>
                <a:cs typeface="Al Bayan Plain" pitchFamily="2" charset="-78"/>
              </a:rPr>
              <a:t>epistemology of testimony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) است</a:t>
            </a:r>
            <a:r>
              <a:rPr lang="en-US" dirty="0">
                <a:latin typeface="XB Zar" panose="02000506090000020003" pitchFamily="2" charset="-78"/>
                <a:cs typeface="Al Bayan Plain" pitchFamily="2" charset="-78"/>
              </a:rPr>
              <a:t>.</a:t>
            </a:r>
            <a:endParaRPr lang="fa-IR" dirty="0">
              <a:latin typeface="XB Zar" panose="02000506090000020003" pitchFamily="2" charset="-78"/>
              <a:cs typeface="Al Bayan Plain" pitchFamily="2" charset="-78"/>
            </a:endParaRP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به هرگونه انتقال معرفت «گواهی» گفته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می‌شود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پس گواهی تنها در دادگاه رخ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نمی‌دهد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پرسش اصلی در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معرفت‌شناسی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گواهی: تحت چه شرایطی فرد در باور به یک گواهی (نقل)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موجّه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است؟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سه رکن گواهی: ۱. </a:t>
            </a: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سامع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، ۲. ناقل، ۳. نقل.</a:t>
            </a:r>
            <a:endParaRPr lang="en-US" dirty="0">
              <a:latin typeface="XB Zar" panose="02000506090000020003" pitchFamily="2" charset="-78"/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533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10C40-8C28-C74A-8F72-C06AC61A6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br>
              <a:rPr lang="fa-IR" dirty="0">
                <a:latin typeface="XB Zar" panose="02000506090000020003" pitchFamily="2" charset="-78"/>
                <a:cs typeface="Al Bayan Plain" pitchFamily="2" charset="-78"/>
              </a:rPr>
            </a:b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«بی عدالتی معرفتی» چیست؟ (۲)</a:t>
            </a:r>
            <a:endParaRPr lang="en-US" dirty="0"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D8EDB-5BD0-3F43-9480-EEE4E2BB4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 rtl="1"/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مطابق یک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نظریّه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، سه شرط اعتبار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معرفت‌شناختی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گواهی (نقل):</a:t>
            </a:r>
          </a:p>
          <a:p>
            <a:pPr marL="0" indent="0" algn="r" rtl="1">
              <a:buNone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۱.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نقلْ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صادق (</a:t>
            </a:r>
            <a:r>
              <a:rPr lang="en-US" sz="2800" dirty="0">
                <a:latin typeface="XB Zar" panose="02000506090000020003" pitchFamily="2" charset="-78"/>
                <a:cs typeface="Al Bayan Plain" pitchFamily="2" charset="-78"/>
              </a:rPr>
              <a:t>true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)</a:t>
            </a:r>
            <a:r>
              <a:rPr lang="en-US" sz="2800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باشد، ۲. ناقل معتبر باشد، ۳.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سامع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دلیلی برای اعتبار ناقل داشته باشد. </a:t>
            </a:r>
            <a:endParaRPr lang="en-US" sz="2800" dirty="0">
              <a:latin typeface="XB Zar" panose="02000506090000020003" pitchFamily="2" charset="-78"/>
              <a:cs typeface="Al Bayan Plain" pitchFamily="2" charset="-78"/>
            </a:endParaRP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چهار راه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اعتبارسنجی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گواهی: ۱. پیشینه ناقل، ۲. چگونگی نقل، ۳. محتوای نقل (سازگاری با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دانسته‌های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پیشین ما)، ۴. ساختار نقل (منبع معتبری است یا نه)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سوگیری‌های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نظام‌مند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در مسیر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اعتبارسنجی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ناقل: گواهی یک مرد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سفیدپوست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را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معتبرتر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از گواهی یک زن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سیاه‌پوست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دانستن. </a:t>
            </a:r>
          </a:p>
          <a:p>
            <a:pPr algn="r" rtl="1"/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اقتصاد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اعتباربخشی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(</a:t>
            </a:r>
            <a:r>
              <a:rPr lang="en-GB" dirty="0">
                <a:latin typeface="XB Zar" panose="02000506090000020003" pitchFamily="2" charset="-78"/>
                <a:cs typeface="Al Bayan Plain" pitchFamily="2" charset="-78"/>
              </a:rPr>
              <a:t>credibility economy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) به ناقل: اعتباری بیشتر یا کمتر از شایستگی به ناقل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نبخشیدن</a:t>
            </a:r>
            <a:endParaRPr lang="fa-IR" sz="2800" dirty="0">
              <a:latin typeface="XB Zar" panose="02000506090000020003" pitchFamily="2" charset="-78"/>
              <a:cs typeface="Al Bayan Plain" pitchFamily="2" charset="-78"/>
            </a:endParaRPr>
          </a:p>
          <a:p>
            <a:pPr algn="r" rtl="1"/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اگر اعتبار بیشتر از شایستگی به فرد یا گروهی بخشیده شود به آن «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زیاده‌بخشی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معرفتی» (</a:t>
            </a:r>
            <a:r>
              <a:rPr lang="en-US" sz="2800" dirty="0">
                <a:latin typeface="XB Zar" panose="02000506090000020003" pitchFamily="2" charset="-78"/>
                <a:cs typeface="Al Bayan Plain" pitchFamily="2" charset="-78"/>
              </a:rPr>
              <a:t>epistemic excess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)</a:t>
            </a:r>
            <a:r>
              <a:rPr lang="en-US" sz="2800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می‌گویند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و اگر اعتبار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کم‌تری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از شایستگی بخشیده شود به آن «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کم‌بخشی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معرفتی» (</a:t>
            </a:r>
            <a:r>
              <a:rPr lang="en-US" sz="2800" dirty="0">
                <a:latin typeface="XB Zar" panose="02000506090000020003" pitchFamily="2" charset="-78"/>
                <a:cs typeface="Al Bayan Plain" pitchFamily="2" charset="-78"/>
              </a:rPr>
              <a:t>epistemic deficit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) گفته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می‌شود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.  </a:t>
            </a:r>
            <a:endParaRPr lang="en-US" sz="2800" dirty="0">
              <a:latin typeface="XB Zar" panose="02000506090000020003" pitchFamily="2" charset="-78"/>
              <a:cs typeface="Al Bayan Plain" pitchFamily="2" charset="-78"/>
            </a:endParaRPr>
          </a:p>
          <a:p>
            <a:pPr algn="r" rtl="1"/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بی‌ عدالتی گواهی: عدول از اقتصاد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اعتباربخشی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. وقتی گواهی کسی رد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می‌شود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یا کمتر از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آن‌چه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باید اعتبار داده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می‌شود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نه به این خاطر که دلیل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موجهی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برای بی اعتباری یا کم اعتباری آن وجود دارد بلکه به سبب تعصب/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سوگیری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، بی عدالتی گواهی رخ داده.</a:t>
            </a:r>
          </a:p>
          <a:p>
            <a:pPr algn="r" rtl="1"/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تعصب‌ها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می‌تواند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جنسی، جنسیتی، قومی،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قبیله‌ای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، طبقاتی، اقتصادی،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حرفه‌ای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مربوط به زبان یا لهجه، سیاسی، دینی، مذهبی یا غیره باشد. </a:t>
            </a:r>
            <a:endParaRPr lang="en-US" sz="2800" dirty="0">
              <a:latin typeface="XB Zar" panose="02000506090000020003" pitchFamily="2" charset="-78"/>
              <a:cs typeface="Al Bayan Plain" pitchFamily="2" charset="-78"/>
            </a:endParaRPr>
          </a:p>
          <a:p>
            <a:pPr algn="r" rtl="1"/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«بی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عدالتیِ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گواهی»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مصداقی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از «بی عدالتی معرفتی» </a:t>
            </a:r>
            <a:endParaRPr lang="en-US" sz="2800" dirty="0">
              <a:latin typeface="XB Zar" panose="02000506090000020003" pitchFamily="2" charset="-78"/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903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5B515-F7EB-6344-9008-C48BC586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«بی عدالتی معرفتی»: تبارشناسی مفهوم (۱)</a:t>
            </a:r>
            <a:endParaRPr lang="en-US" dirty="0">
              <a:latin typeface="XB Zar" panose="02000506090000020003" pitchFamily="2" charset="-78"/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FC887-5F13-B84B-8595-8F859359A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معرفت‌شناسی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تحلیلی عموما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معرفت‌شناسی‌ای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فردی بوده است.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بی عدالتی معرفتی مفهومی نوپدید در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معرفت‌شناسی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اجتماعی-سیاسی و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فلسفه‌ی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فمینیستی است.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اهمیت ساختارهای اجتماعی-سیاسی در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شکل‌دهی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به فرایند کسب/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برساخت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و توزیع معرفت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روابط قدرت تعیین‌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می‌کنند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که چه کسی را باور کرد و چه کسی را باور نکرد، چه کسی را صاحب معرفت دانست یا ندانست. </a:t>
            </a:r>
            <a:endParaRPr lang="en-US" sz="2800" dirty="0">
              <a:latin typeface="XB Zar" panose="02000506090000020003" pitchFamily="2" charset="-78"/>
              <a:cs typeface="Al Bayan Plain" pitchFamily="2" charset="-78"/>
            </a:endParaRP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علاوه بر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معرفت‌شناسان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اجتماعی، فیلسوفان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فمینیست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و فیلسوفان سیاسی به این موضوع علاقه نشان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داده‌اند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. </a:t>
            </a:r>
            <a:endParaRPr lang="en-US" sz="2800" dirty="0">
              <a:latin typeface="XB Zar" panose="02000506090000020003" pitchFamily="2" charset="-78"/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78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C0EB-5463-AE40-A02A-9D6491B2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«بی عدالتی معرفتی»: تبارشناسی مفهوم (۲)</a:t>
            </a:r>
            <a:endParaRPr lang="en-US" dirty="0"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420A-C835-A04D-8D7C-06D2420AF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5753"/>
            <a:ext cx="8915400" cy="4345469"/>
          </a:xfrm>
        </p:spPr>
        <p:txBody>
          <a:bodyPr>
            <a:normAutofit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میراندا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فِریکِر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(</a:t>
            </a:r>
            <a:r>
              <a:rPr lang="en-US" sz="2800" dirty="0">
                <a:latin typeface="XB Zar" panose="02000506090000020003" pitchFamily="2" charset="-78"/>
                <a:cs typeface="Al Bayan Plain" pitchFamily="2" charset="-78"/>
              </a:rPr>
              <a:t>Miranda Fricker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)</a:t>
            </a:r>
            <a:r>
              <a:rPr lang="en-US" sz="2800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زاده ۱۹۶۶ میلادی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استاد ۵۵ ساله‌‌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فلسفه دانشگاه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سی‌تی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نیویورک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این فیلسوف انگلیسی ابتدا این مفهوم را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برساخت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: </a:t>
            </a:r>
            <a:r>
              <a:rPr lang="en-US" sz="2800" dirty="0">
                <a:latin typeface="XB Zar" panose="02000506090000020003" pitchFamily="2" charset="-78"/>
                <a:cs typeface="Al Bayan Plain" pitchFamily="2" charset="-78"/>
              </a:rPr>
              <a:t>OUP, 2007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581AD0-014E-EA42-AF67-901BC1C5D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178" y="3275467"/>
            <a:ext cx="5363478" cy="35773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A27FBD-594F-5443-B9A7-77AEDA6E6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42" y="1244990"/>
            <a:ext cx="3582443" cy="560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321D9-7E20-5F4E-9766-B6F4EC2F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«بی عدالتی معرفتی»: سرنوشت مفهوم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BDBD6-E1E9-A64A-80C9-0344F0313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cs typeface="Al Bayan Plain" pitchFamily="2" charset="-78"/>
              </a:rPr>
              <a:t>گرچه </a:t>
            </a:r>
            <a:r>
              <a:rPr lang="fa-IR" sz="2400" dirty="0" err="1">
                <a:cs typeface="Al Bayan Plain" pitchFamily="2" charset="-78"/>
              </a:rPr>
              <a:t>فریکر</a:t>
            </a:r>
            <a:r>
              <a:rPr lang="fa-IR" sz="2400" dirty="0">
                <a:cs typeface="Al Bayan Plain" pitchFamily="2" charset="-78"/>
              </a:rPr>
              <a:t> نقش مهمی در پیشبرد این مفهوم داشت اما پیش از </a:t>
            </a:r>
            <a:r>
              <a:rPr lang="fa-IR" sz="2400" dirty="0" err="1">
                <a:cs typeface="Al Bayan Plain" pitchFamily="2" charset="-78"/>
              </a:rPr>
              <a:t>فریکر</a:t>
            </a:r>
            <a:r>
              <a:rPr lang="fa-IR" sz="2400" dirty="0">
                <a:cs typeface="Al Bayan Plain" pitchFamily="2" charset="-78"/>
              </a:rPr>
              <a:t> </a:t>
            </a:r>
            <a:r>
              <a:rPr lang="fa-IR" sz="2400" dirty="0" err="1">
                <a:cs typeface="Al Bayan Plain" pitchFamily="2" charset="-78"/>
              </a:rPr>
              <a:t>فمینیست‌های</a:t>
            </a:r>
            <a:r>
              <a:rPr lang="fa-IR" sz="2400" dirty="0">
                <a:cs typeface="Al Bayan Plain" pitchFamily="2" charset="-78"/>
              </a:rPr>
              <a:t> </a:t>
            </a:r>
            <a:r>
              <a:rPr lang="fa-IR" sz="2400" dirty="0" err="1">
                <a:cs typeface="Al Bayan Plain" pitchFamily="2" charset="-78"/>
              </a:rPr>
              <a:t>سیاه‌پوست</a:t>
            </a:r>
            <a:r>
              <a:rPr lang="fa-IR" sz="2400" dirty="0">
                <a:cs typeface="Al Bayan Plain" pitchFamily="2" charset="-78"/>
              </a:rPr>
              <a:t> </a:t>
            </a:r>
            <a:r>
              <a:rPr lang="fa-IR" sz="2400" dirty="0" err="1">
                <a:cs typeface="Al Bayan Plain" pitchFamily="2" charset="-78"/>
              </a:rPr>
              <a:t>ایده‌ای</a:t>
            </a:r>
            <a:r>
              <a:rPr lang="fa-IR" sz="2400" dirty="0">
                <a:cs typeface="Al Bayan Plain" pitchFamily="2" charset="-78"/>
              </a:rPr>
              <a:t> که امروزه تحت عنوان «بی عدالتی معرفتی» از آن یاد </a:t>
            </a:r>
            <a:r>
              <a:rPr lang="fa-IR" sz="2400" dirty="0" err="1">
                <a:cs typeface="Al Bayan Plain" pitchFamily="2" charset="-78"/>
              </a:rPr>
              <a:t>می‌شود</a:t>
            </a:r>
            <a:r>
              <a:rPr lang="fa-IR" sz="2400" dirty="0">
                <a:cs typeface="Al Bayan Plain" pitchFamily="2" charset="-78"/>
              </a:rPr>
              <a:t> را </a:t>
            </a:r>
            <a:r>
              <a:rPr lang="fa-IR" sz="2400" dirty="0" err="1">
                <a:cs typeface="Al Bayan Plain" pitchFamily="2" charset="-78"/>
              </a:rPr>
              <a:t>برساختند</a:t>
            </a:r>
            <a:r>
              <a:rPr lang="fa-IR" sz="2400" dirty="0">
                <a:cs typeface="Al Bayan Plain" pitchFamily="2" charset="-78"/>
              </a:rPr>
              <a:t> اما تنها پس از </a:t>
            </a:r>
            <a:r>
              <a:rPr lang="fa-IR" sz="2400" dirty="0" err="1">
                <a:cs typeface="Al Bayan Plain" pitchFamily="2" charset="-78"/>
              </a:rPr>
              <a:t>این‌که</a:t>
            </a:r>
            <a:r>
              <a:rPr lang="fa-IR" sz="2400" dirty="0">
                <a:cs typeface="Al Bayan Plain" pitchFamily="2" charset="-78"/>
              </a:rPr>
              <a:t> یک </a:t>
            </a:r>
            <a:r>
              <a:rPr lang="fa-IR" sz="2400" dirty="0" err="1">
                <a:cs typeface="Al Bayan Plain" pitchFamily="2" charset="-78"/>
              </a:rPr>
              <a:t>سفیدپوست</a:t>
            </a:r>
            <a:r>
              <a:rPr lang="fa-IR" sz="2400" dirty="0">
                <a:cs typeface="Al Bayan Plain" pitchFamily="2" charset="-78"/>
              </a:rPr>
              <a:t> انگلیسی استاد دانشگاه معتبر با تحصیلات ممتاز از آکسفورد این مفهوم را </a:t>
            </a:r>
            <a:r>
              <a:rPr lang="fa-IR" sz="2400" dirty="0" err="1">
                <a:cs typeface="Al Bayan Plain" pitchFamily="2" charset="-78"/>
              </a:rPr>
              <a:t>برساخت</a:t>
            </a:r>
            <a:r>
              <a:rPr lang="fa-IR" sz="2400" dirty="0">
                <a:cs typeface="Al Bayan Plain" pitchFamily="2" charset="-78"/>
              </a:rPr>
              <a:t> و بسط داد، این مفهوم قبول عام یافت و به نام او مشهور شد.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cs typeface="Al Bayan Plain" pitchFamily="2" charset="-78"/>
              </a:rPr>
              <a:t>بر این اساس خود مفهوم «</a:t>
            </a:r>
            <a:r>
              <a:rPr lang="fa-IR" sz="2400" dirty="0" err="1">
                <a:cs typeface="Al Bayan Plain" pitchFamily="2" charset="-78"/>
              </a:rPr>
              <a:t>بی‌عدالتی</a:t>
            </a:r>
            <a:r>
              <a:rPr lang="fa-IR" sz="2400" dirty="0">
                <a:cs typeface="Al Bayan Plain" pitchFamily="2" charset="-78"/>
              </a:rPr>
              <a:t> معرفتی» هم مشمول بی عدالتی معرفتی شد و این </a:t>
            </a:r>
            <a:r>
              <a:rPr lang="fa-IR" sz="2400" dirty="0" err="1">
                <a:cs typeface="Al Bayan Plain" pitchFamily="2" charset="-78"/>
              </a:rPr>
              <a:t>واروکارانه</a:t>
            </a:r>
            <a:r>
              <a:rPr lang="fa-IR" sz="2400" dirty="0">
                <a:cs typeface="Al Bayan Plain" pitchFamily="2" charset="-78"/>
              </a:rPr>
              <a:t> (</a:t>
            </a:r>
            <a:r>
              <a:rPr lang="en-US" sz="2400" dirty="0">
                <a:cs typeface="Al Bayan Plain" pitchFamily="2" charset="-78"/>
              </a:rPr>
              <a:t>Ironic</a:t>
            </a:r>
            <a:r>
              <a:rPr lang="fa-IR" sz="2400" dirty="0" err="1">
                <a:cs typeface="Al Bayan Plain" pitchFamily="2" charset="-78"/>
              </a:rPr>
              <a:t>ّ</a:t>
            </a:r>
            <a:r>
              <a:rPr lang="fa-IR" sz="2400" dirty="0">
                <a:cs typeface="Al Bayan Plain" pitchFamily="2" charset="-78"/>
              </a:rPr>
              <a:t>) است.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cs typeface="Al Bayan Plain" pitchFamily="2" charset="-78"/>
              </a:rPr>
              <a:t>در فارسی تا جایی که </a:t>
            </a:r>
            <a:r>
              <a:rPr lang="fa-IR" sz="2400" dirty="0" err="1">
                <a:cs typeface="Al Bayan Plain" pitchFamily="2" charset="-78"/>
              </a:rPr>
              <a:t>جسته‌ام</a:t>
            </a:r>
            <a:r>
              <a:rPr lang="fa-IR" sz="2400" dirty="0">
                <a:cs typeface="Al Bayan Plain" pitchFamily="2" charset="-78"/>
              </a:rPr>
              <a:t> تا کنون هیچ </a:t>
            </a:r>
            <a:r>
              <a:rPr lang="fa-IR" sz="2400" dirty="0" err="1">
                <a:cs typeface="Al Bayan Plain" pitchFamily="2" charset="-78"/>
              </a:rPr>
              <a:t>مقاله‌ای</a:t>
            </a:r>
            <a:r>
              <a:rPr lang="fa-IR" sz="2400" dirty="0">
                <a:cs typeface="Al Bayan Plain" pitchFamily="2" charset="-78"/>
              </a:rPr>
              <a:t> مشخصاً با تمرکز بر این مفهوم تألیف یا ترجمه نشده است.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cs typeface="Al Bayan Plain" pitchFamily="2" charset="-78"/>
              </a:rPr>
              <a:t>در انگلیسی مفهوم نسبتاً </a:t>
            </a:r>
            <a:r>
              <a:rPr lang="fa-IR" sz="2400" dirty="0" err="1">
                <a:cs typeface="Al Bayan Plain" pitchFamily="2" charset="-78"/>
              </a:rPr>
              <a:t>تازه‌ای</a:t>
            </a:r>
            <a:r>
              <a:rPr lang="fa-IR" sz="2400" dirty="0">
                <a:cs typeface="Al Bayan Plain" pitchFamily="2" charset="-78"/>
              </a:rPr>
              <a:t> است و در فارسی هنوز کاملا ناشناخته است.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400" dirty="0">
                <a:cs typeface="Al Bayan Plain" pitchFamily="2" charset="-78"/>
              </a:rPr>
              <a:t>هدف من این است که نظر فضای فارسی را به این مفهوم جلب کنم. </a:t>
            </a:r>
          </a:p>
        </p:txBody>
      </p:sp>
    </p:spTree>
    <p:extLst>
      <p:ext uri="{BB962C8B-B14F-4D97-AF65-F5344CB8AC3E}">
        <p14:creationId xmlns:p14="http://schemas.microsoft.com/office/powerpoint/2010/main" val="520788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A6897-178C-F54D-8FDD-1B9C44650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br>
              <a:rPr lang="fa-IR" dirty="0">
                <a:latin typeface="XB Zar" panose="02000506090000020003" pitchFamily="2" charset="-78"/>
                <a:cs typeface="Al Bayan Plain" pitchFamily="2" charset="-78"/>
              </a:rPr>
            </a:br>
            <a:r>
              <a:rPr lang="fa-IR" dirty="0" err="1">
                <a:latin typeface="XB Zar" panose="02000506090000020003" pitchFamily="2" charset="-78"/>
                <a:cs typeface="Al Bayan Plain" pitchFamily="2" charset="-78"/>
              </a:rPr>
              <a:t>انحای</a:t>
            </a:r>
            <a:r>
              <a:rPr lang="fa-IR" dirty="0">
                <a:latin typeface="XB Zar" panose="02000506090000020003" pitchFamily="2" charset="-78"/>
                <a:cs typeface="Al Bayan Plain" pitchFamily="2" charset="-78"/>
              </a:rPr>
              <a:t> «بی عدالتی معرفتی»</a:t>
            </a:r>
            <a:endParaRPr lang="en-US" dirty="0">
              <a:latin typeface="XB Zar" panose="02000506090000020003" pitchFamily="2" charset="-78"/>
              <a:cs typeface="Al Bayan Plain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72FE7-2DAF-AA44-8E5C-6A8A6A96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میراندا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فریکر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و تمایز میان دو نوع بی عدالتی معرفتی: ۱. بی عدالتی گواهی، ۲. بی عدالتی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خوانش‌شناختی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(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هرمنوتیکی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)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بی عدالتی گواهی: «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عاملیّت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معرفتیِ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فردی یا گروهی را از روی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تعصّب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منکوب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یا متورّم کردن».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بی عدالتی معرفتی ناشی از توزیع ناعادلانه اعتبار معرفتی است. 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بی عدالتی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خوانش‌شناختی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(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هرمنوتیکی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): جلوگیری از دسترسی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گروه‌های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محروم به امکانات معرفتی، که این امر به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پدیده‌ی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به حاشیه راندن/حذف معرفتی آن گروه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می‌انجامد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.</a:t>
            </a:r>
            <a:endParaRPr lang="en-US" sz="2800" dirty="0">
              <a:latin typeface="XB Zar" panose="02000506090000020003" pitchFamily="2" charset="-78"/>
              <a:cs typeface="Al Bayan Plain" pitchFamily="2" charset="-78"/>
            </a:endParaRP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گروهی از زنان قبل از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این‌که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عنوان «آزار جنسی» (</a:t>
            </a:r>
            <a:r>
              <a:rPr lang="en-US" sz="2800" dirty="0">
                <a:latin typeface="XB Zar" panose="02000506090000020003" pitchFamily="2" charset="-78"/>
                <a:cs typeface="Al Bayan Plain" pitchFamily="2" charset="-78"/>
              </a:rPr>
              <a:t>sexual harassment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) متداول شود (به ویژه قبل از موج دوم فمینیستی ۱۹۶۰ میلادی) تجارب تلخ آزار دیدن خود را تحت عنوان «آزار جنسی» درک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نمی‌کردند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چون از «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مخیله‌ی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جمعی» (</a:t>
            </a:r>
            <a:r>
              <a:rPr lang="en-US" sz="2800" dirty="0">
                <a:latin typeface="XB Zar" panose="02000506090000020003" pitchFamily="2" charset="-78"/>
                <a:cs typeface="Al Bayan Plain" pitchFamily="2" charset="-78"/>
              </a:rPr>
              <a:t>social imagination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) پیشتر غایب بود.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</a:pP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جمیله‌ی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دار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الشفایی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،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فیلمنامه‌نویس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و فعال سیاسی و توقف سریال «داوران» (۱۳۹۲) چون به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خانم‌ها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یاد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می‌دهد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که به جای حل </a:t>
            </a:r>
            <a:r>
              <a:rPr lang="fa-IR" sz="2800" dirty="0" err="1">
                <a:latin typeface="XB Zar" panose="02000506090000020003" pitchFamily="2" charset="-78"/>
                <a:cs typeface="Al Bayan Plain" pitchFamily="2" charset="-78"/>
              </a:rPr>
              <a:t>ریش‌سفیدانه</a:t>
            </a:r>
            <a:r>
              <a:rPr lang="fa-IR" sz="2800" dirty="0">
                <a:latin typeface="XB Zar" panose="02000506090000020003" pitchFamily="2" charset="-78"/>
                <a:cs typeface="Al Bayan Plain" pitchFamily="2" charset="-78"/>
              </a:rPr>
              <a:t> به وکیل مراجعه کنند.</a:t>
            </a:r>
            <a:endParaRPr lang="en-US" sz="2800" dirty="0">
              <a:latin typeface="XB Zar" panose="02000506090000020003" pitchFamily="2" charset="-78"/>
              <a:cs typeface="Al Bayan Pla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616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3369</TotalTime>
  <Words>2062</Words>
  <Application>Microsoft Macintosh PowerPoint</Application>
  <PresentationFormat>Widescreen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Garamond</vt:lpstr>
      <vt:lpstr>Wingdings 3</vt:lpstr>
      <vt:lpstr>XB Zar</vt:lpstr>
      <vt:lpstr>Wisp</vt:lpstr>
      <vt:lpstr>مسأله‌ی  «بی‌ عدالتی معرفتی»   (epistemic injustice)</vt:lpstr>
      <vt:lpstr>PowerPoint Presentation</vt:lpstr>
      <vt:lpstr> دورنمای بحث </vt:lpstr>
      <vt:lpstr> «بی عدالتی معرفتی» چیست؟ (۱)</vt:lpstr>
      <vt:lpstr> «بی عدالتی معرفتی» چیست؟ (۲)</vt:lpstr>
      <vt:lpstr>«بی عدالتی معرفتی»: تبارشناسی مفهوم (۱)</vt:lpstr>
      <vt:lpstr>«بی عدالتی معرفتی»: تبارشناسی مفهوم (۲)</vt:lpstr>
      <vt:lpstr>«بی عدالتی معرفتی»: سرنوشت مفهوم</vt:lpstr>
      <vt:lpstr> انحای «بی عدالتی معرفتی»</vt:lpstr>
      <vt:lpstr>بی عدالتی معرفتی: یک نمونه</vt:lpstr>
      <vt:lpstr>برخی نمونه‌های دیگر بی عدالتی معرفتی (گواهی)</vt:lpstr>
      <vt:lpstr>PowerPoint Presentation</vt:lpstr>
      <vt:lpstr>دورنمای بحث</vt:lpstr>
      <vt:lpstr>خلاصه‌ی بحث جلسه‌ی پیش</vt:lpstr>
      <vt:lpstr>معرفت‌شناسی جهل و بی‌عدالتی معرفتی</vt:lpstr>
      <vt:lpstr>معرفت‌شناسی پزشکی و بی عدالتی معرفتی</vt:lpstr>
      <vt:lpstr> راه‌های رفع «بی عدالتی معرفتی»</vt:lpstr>
      <vt:lpstr>معرفی چند منبع (۱):</vt:lpstr>
      <vt:lpstr>معرفی چند منبع (۲):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دین و مسأله‌ی «بی‌ عدالتی معرفتی» (epistemic injustice)</dc:title>
  <dc:creator>yaser mirdamadi</dc:creator>
  <cp:lastModifiedBy>yaser mirdamadi</cp:lastModifiedBy>
  <cp:revision>275</cp:revision>
  <dcterms:created xsi:type="dcterms:W3CDTF">2019-06-07T08:43:28Z</dcterms:created>
  <dcterms:modified xsi:type="dcterms:W3CDTF">2021-05-18T21:25:07Z</dcterms:modified>
</cp:coreProperties>
</file>